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8" r:id="rId3"/>
    <p:sldId id="259" r:id="rId4"/>
    <p:sldId id="263" r:id="rId5"/>
    <p:sldId id="260" r:id="rId6"/>
    <p:sldId id="261" r:id="rId7"/>
    <p:sldId id="266" r:id="rId8"/>
    <p:sldId id="264" r:id="rId9"/>
    <p:sldId id="268" r:id="rId10"/>
    <p:sldId id="269" r:id="rId11"/>
    <p:sldId id="270" r:id="rId12"/>
    <p:sldId id="271" r:id="rId13"/>
    <p:sldId id="27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59" d="100"/>
          <a:sy n="159" d="100"/>
        </p:scale>
        <p:origin x="2628"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79414-F4E7-404D-8920-0767A8570C7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7FCA676-28B5-4430-90B4-54B67D8880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5B6EDE7-2ECB-48CD-94F6-46DCC9FB7E94}"/>
              </a:ext>
            </a:extLst>
          </p:cNvPr>
          <p:cNvSpPr>
            <a:spLocks noGrp="1"/>
          </p:cNvSpPr>
          <p:nvPr>
            <p:ph type="dt" sz="half" idx="10"/>
          </p:nvPr>
        </p:nvSpPr>
        <p:spPr/>
        <p:txBody>
          <a:bodyPr/>
          <a:lstStyle/>
          <a:p>
            <a:fld id="{15A08EC8-7A66-46C4-99FB-7E97206D753E}" type="datetimeFigureOut">
              <a:rPr lang="en-US" smtClean="0"/>
              <a:t>3/1/2022</a:t>
            </a:fld>
            <a:endParaRPr lang="en-US"/>
          </a:p>
        </p:txBody>
      </p:sp>
      <p:sp>
        <p:nvSpPr>
          <p:cNvPr id="5" name="Footer Placeholder 4">
            <a:extLst>
              <a:ext uri="{FF2B5EF4-FFF2-40B4-BE49-F238E27FC236}">
                <a16:creationId xmlns:a16="http://schemas.microsoft.com/office/drawing/2014/main" id="{37776718-7FF2-4BAF-B564-DB152AEFD7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0E9BFE-357A-4F1F-95EA-474734A6F39E}"/>
              </a:ext>
            </a:extLst>
          </p:cNvPr>
          <p:cNvSpPr>
            <a:spLocks noGrp="1"/>
          </p:cNvSpPr>
          <p:nvPr>
            <p:ph type="sldNum" sz="quarter" idx="12"/>
          </p:nvPr>
        </p:nvSpPr>
        <p:spPr/>
        <p:txBody>
          <a:bodyPr/>
          <a:lstStyle/>
          <a:p>
            <a:fld id="{191572D9-9288-4E5D-A221-9A4DF6FF4C48}" type="slidenum">
              <a:rPr lang="en-US" smtClean="0"/>
              <a:t>‹#›</a:t>
            </a:fld>
            <a:endParaRPr lang="en-US"/>
          </a:p>
        </p:txBody>
      </p:sp>
    </p:spTree>
    <p:extLst>
      <p:ext uri="{BB962C8B-B14F-4D97-AF65-F5344CB8AC3E}">
        <p14:creationId xmlns:p14="http://schemas.microsoft.com/office/powerpoint/2010/main" val="3383731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4B7C8-C477-4558-874F-190F8ABBFB7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3CAA495-264F-4F9B-9660-BE09C6E779D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1F71D6-84EC-4136-87B8-3049B255B3BA}"/>
              </a:ext>
            </a:extLst>
          </p:cNvPr>
          <p:cNvSpPr>
            <a:spLocks noGrp="1"/>
          </p:cNvSpPr>
          <p:nvPr>
            <p:ph type="dt" sz="half" idx="10"/>
          </p:nvPr>
        </p:nvSpPr>
        <p:spPr/>
        <p:txBody>
          <a:bodyPr/>
          <a:lstStyle/>
          <a:p>
            <a:fld id="{15A08EC8-7A66-46C4-99FB-7E97206D753E}" type="datetimeFigureOut">
              <a:rPr lang="en-US" smtClean="0"/>
              <a:t>3/1/2022</a:t>
            </a:fld>
            <a:endParaRPr lang="en-US"/>
          </a:p>
        </p:txBody>
      </p:sp>
      <p:sp>
        <p:nvSpPr>
          <p:cNvPr id="5" name="Footer Placeholder 4">
            <a:extLst>
              <a:ext uri="{FF2B5EF4-FFF2-40B4-BE49-F238E27FC236}">
                <a16:creationId xmlns:a16="http://schemas.microsoft.com/office/drawing/2014/main" id="{56D36459-FD49-4C94-8DE8-AFE907CB2B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4699E8-3978-4DB5-ABEC-56C8A1F8A928}"/>
              </a:ext>
            </a:extLst>
          </p:cNvPr>
          <p:cNvSpPr>
            <a:spLocks noGrp="1"/>
          </p:cNvSpPr>
          <p:nvPr>
            <p:ph type="sldNum" sz="quarter" idx="12"/>
          </p:nvPr>
        </p:nvSpPr>
        <p:spPr/>
        <p:txBody>
          <a:bodyPr/>
          <a:lstStyle/>
          <a:p>
            <a:fld id="{191572D9-9288-4E5D-A221-9A4DF6FF4C48}" type="slidenum">
              <a:rPr lang="en-US" smtClean="0"/>
              <a:t>‹#›</a:t>
            </a:fld>
            <a:endParaRPr lang="en-US"/>
          </a:p>
        </p:txBody>
      </p:sp>
    </p:spTree>
    <p:extLst>
      <p:ext uri="{BB962C8B-B14F-4D97-AF65-F5344CB8AC3E}">
        <p14:creationId xmlns:p14="http://schemas.microsoft.com/office/powerpoint/2010/main" val="871016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EAC327-9ED5-4D38-9094-B5AA8BF3439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4A9D3E7-6577-4DA7-885C-9439C4799EC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DA71FE-0C1E-4B34-8B36-33326476348D}"/>
              </a:ext>
            </a:extLst>
          </p:cNvPr>
          <p:cNvSpPr>
            <a:spLocks noGrp="1"/>
          </p:cNvSpPr>
          <p:nvPr>
            <p:ph type="dt" sz="half" idx="10"/>
          </p:nvPr>
        </p:nvSpPr>
        <p:spPr/>
        <p:txBody>
          <a:bodyPr/>
          <a:lstStyle/>
          <a:p>
            <a:fld id="{15A08EC8-7A66-46C4-99FB-7E97206D753E}" type="datetimeFigureOut">
              <a:rPr lang="en-US" smtClean="0"/>
              <a:t>3/1/2022</a:t>
            </a:fld>
            <a:endParaRPr lang="en-US"/>
          </a:p>
        </p:txBody>
      </p:sp>
      <p:sp>
        <p:nvSpPr>
          <p:cNvPr id="5" name="Footer Placeholder 4">
            <a:extLst>
              <a:ext uri="{FF2B5EF4-FFF2-40B4-BE49-F238E27FC236}">
                <a16:creationId xmlns:a16="http://schemas.microsoft.com/office/drawing/2014/main" id="{EA37CA92-8FD9-41AC-BCE0-87731DB91D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5B88E0-177C-4F20-8296-51E4E934931F}"/>
              </a:ext>
            </a:extLst>
          </p:cNvPr>
          <p:cNvSpPr>
            <a:spLocks noGrp="1"/>
          </p:cNvSpPr>
          <p:nvPr>
            <p:ph type="sldNum" sz="quarter" idx="12"/>
          </p:nvPr>
        </p:nvSpPr>
        <p:spPr/>
        <p:txBody>
          <a:bodyPr/>
          <a:lstStyle/>
          <a:p>
            <a:fld id="{191572D9-9288-4E5D-A221-9A4DF6FF4C48}" type="slidenum">
              <a:rPr lang="en-US" smtClean="0"/>
              <a:t>‹#›</a:t>
            </a:fld>
            <a:endParaRPr lang="en-US"/>
          </a:p>
        </p:txBody>
      </p:sp>
    </p:spTree>
    <p:extLst>
      <p:ext uri="{BB962C8B-B14F-4D97-AF65-F5344CB8AC3E}">
        <p14:creationId xmlns:p14="http://schemas.microsoft.com/office/powerpoint/2010/main" val="1246273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5904D-D89F-4D67-8DAA-BF2B7B58C3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B275E97-7AC2-4D0E-AF61-01807C53032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553229-215B-41B3-B84D-ADC4485A1CDF}"/>
              </a:ext>
            </a:extLst>
          </p:cNvPr>
          <p:cNvSpPr>
            <a:spLocks noGrp="1"/>
          </p:cNvSpPr>
          <p:nvPr>
            <p:ph type="dt" sz="half" idx="10"/>
          </p:nvPr>
        </p:nvSpPr>
        <p:spPr/>
        <p:txBody>
          <a:bodyPr/>
          <a:lstStyle/>
          <a:p>
            <a:fld id="{15A08EC8-7A66-46C4-99FB-7E97206D753E}" type="datetimeFigureOut">
              <a:rPr lang="en-US" smtClean="0"/>
              <a:t>3/1/2022</a:t>
            </a:fld>
            <a:endParaRPr lang="en-US"/>
          </a:p>
        </p:txBody>
      </p:sp>
      <p:sp>
        <p:nvSpPr>
          <p:cNvPr id="5" name="Footer Placeholder 4">
            <a:extLst>
              <a:ext uri="{FF2B5EF4-FFF2-40B4-BE49-F238E27FC236}">
                <a16:creationId xmlns:a16="http://schemas.microsoft.com/office/drawing/2014/main" id="{985C9B2C-5207-4234-98F5-657EAE1E16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974915-6CE2-4FB5-A0EB-4B181F61D992}"/>
              </a:ext>
            </a:extLst>
          </p:cNvPr>
          <p:cNvSpPr>
            <a:spLocks noGrp="1"/>
          </p:cNvSpPr>
          <p:nvPr>
            <p:ph type="sldNum" sz="quarter" idx="12"/>
          </p:nvPr>
        </p:nvSpPr>
        <p:spPr/>
        <p:txBody>
          <a:bodyPr/>
          <a:lstStyle/>
          <a:p>
            <a:fld id="{191572D9-9288-4E5D-A221-9A4DF6FF4C48}" type="slidenum">
              <a:rPr lang="en-US" smtClean="0"/>
              <a:t>‹#›</a:t>
            </a:fld>
            <a:endParaRPr lang="en-US"/>
          </a:p>
        </p:txBody>
      </p:sp>
    </p:spTree>
    <p:extLst>
      <p:ext uri="{BB962C8B-B14F-4D97-AF65-F5344CB8AC3E}">
        <p14:creationId xmlns:p14="http://schemas.microsoft.com/office/powerpoint/2010/main" val="1805022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1B053-A376-4CBA-B78D-B3E68B5C7BD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BEC7791-7444-4C6E-B51A-E987BCA3C45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D328A4E-CFD0-47EE-B6EC-BE4BFF8895C5}"/>
              </a:ext>
            </a:extLst>
          </p:cNvPr>
          <p:cNvSpPr>
            <a:spLocks noGrp="1"/>
          </p:cNvSpPr>
          <p:nvPr>
            <p:ph type="dt" sz="half" idx="10"/>
          </p:nvPr>
        </p:nvSpPr>
        <p:spPr/>
        <p:txBody>
          <a:bodyPr/>
          <a:lstStyle/>
          <a:p>
            <a:fld id="{15A08EC8-7A66-46C4-99FB-7E97206D753E}" type="datetimeFigureOut">
              <a:rPr lang="en-US" smtClean="0"/>
              <a:t>3/1/2022</a:t>
            </a:fld>
            <a:endParaRPr lang="en-US"/>
          </a:p>
        </p:txBody>
      </p:sp>
      <p:sp>
        <p:nvSpPr>
          <p:cNvPr id="5" name="Footer Placeholder 4">
            <a:extLst>
              <a:ext uri="{FF2B5EF4-FFF2-40B4-BE49-F238E27FC236}">
                <a16:creationId xmlns:a16="http://schemas.microsoft.com/office/drawing/2014/main" id="{74771C6B-4EB5-4E06-82B5-BFA1462CD8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A31DF9-CDAC-437E-80ED-7BEBB4F9D973}"/>
              </a:ext>
            </a:extLst>
          </p:cNvPr>
          <p:cNvSpPr>
            <a:spLocks noGrp="1"/>
          </p:cNvSpPr>
          <p:nvPr>
            <p:ph type="sldNum" sz="quarter" idx="12"/>
          </p:nvPr>
        </p:nvSpPr>
        <p:spPr/>
        <p:txBody>
          <a:bodyPr/>
          <a:lstStyle/>
          <a:p>
            <a:fld id="{191572D9-9288-4E5D-A221-9A4DF6FF4C48}" type="slidenum">
              <a:rPr lang="en-US" smtClean="0"/>
              <a:t>‹#›</a:t>
            </a:fld>
            <a:endParaRPr lang="en-US"/>
          </a:p>
        </p:txBody>
      </p:sp>
    </p:spTree>
    <p:extLst>
      <p:ext uri="{BB962C8B-B14F-4D97-AF65-F5344CB8AC3E}">
        <p14:creationId xmlns:p14="http://schemas.microsoft.com/office/powerpoint/2010/main" val="4025251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93AA0-8631-4076-9B08-9B2A7B02B0C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0E65BC5-116B-41FF-9C8D-C46265EC06A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097A706-A74D-44CA-A254-38C629C50CC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F0075E5-F147-4F1F-BCD7-DA14EC10CA7D}"/>
              </a:ext>
            </a:extLst>
          </p:cNvPr>
          <p:cNvSpPr>
            <a:spLocks noGrp="1"/>
          </p:cNvSpPr>
          <p:nvPr>
            <p:ph type="dt" sz="half" idx="10"/>
          </p:nvPr>
        </p:nvSpPr>
        <p:spPr/>
        <p:txBody>
          <a:bodyPr/>
          <a:lstStyle/>
          <a:p>
            <a:fld id="{15A08EC8-7A66-46C4-99FB-7E97206D753E}" type="datetimeFigureOut">
              <a:rPr lang="en-US" smtClean="0"/>
              <a:t>3/1/2022</a:t>
            </a:fld>
            <a:endParaRPr lang="en-US"/>
          </a:p>
        </p:txBody>
      </p:sp>
      <p:sp>
        <p:nvSpPr>
          <p:cNvPr id="6" name="Footer Placeholder 5">
            <a:extLst>
              <a:ext uri="{FF2B5EF4-FFF2-40B4-BE49-F238E27FC236}">
                <a16:creationId xmlns:a16="http://schemas.microsoft.com/office/drawing/2014/main" id="{1E788A7D-8EDB-4CD5-AD60-B9F46096D1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F40051-692D-4CC8-B665-31368EF85110}"/>
              </a:ext>
            </a:extLst>
          </p:cNvPr>
          <p:cNvSpPr>
            <a:spLocks noGrp="1"/>
          </p:cNvSpPr>
          <p:nvPr>
            <p:ph type="sldNum" sz="quarter" idx="12"/>
          </p:nvPr>
        </p:nvSpPr>
        <p:spPr/>
        <p:txBody>
          <a:bodyPr/>
          <a:lstStyle/>
          <a:p>
            <a:fld id="{191572D9-9288-4E5D-A221-9A4DF6FF4C48}" type="slidenum">
              <a:rPr lang="en-US" smtClean="0"/>
              <a:t>‹#›</a:t>
            </a:fld>
            <a:endParaRPr lang="en-US"/>
          </a:p>
        </p:txBody>
      </p:sp>
    </p:spTree>
    <p:extLst>
      <p:ext uri="{BB962C8B-B14F-4D97-AF65-F5344CB8AC3E}">
        <p14:creationId xmlns:p14="http://schemas.microsoft.com/office/powerpoint/2010/main" val="3976045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C10D2-9B7C-4B08-929E-518CEDDDB59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8C76F34-1FC3-4C84-A629-DCEE459D5D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E18653F-EF5A-42A3-9F24-E6C7D45A489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08E879C-0CAC-4597-B47C-926086864A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A438564-7431-4195-AD4C-0E3E0F424EE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259B756-1595-475C-9E4D-00DB5B82D16B}"/>
              </a:ext>
            </a:extLst>
          </p:cNvPr>
          <p:cNvSpPr>
            <a:spLocks noGrp="1"/>
          </p:cNvSpPr>
          <p:nvPr>
            <p:ph type="dt" sz="half" idx="10"/>
          </p:nvPr>
        </p:nvSpPr>
        <p:spPr/>
        <p:txBody>
          <a:bodyPr/>
          <a:lstStyle/>
          <a:p>
            <a:fld id="{15A08EC8-7A66-46C4-99FB-7E97206D753E}" type="datetimeFigureOut">
              <a:rPr lang="en-US" smtClean="0"/>
              <a:t>3/1/2022</a:t>
            </a:fld>
            <a:endParaRPr lang="en-US"/>
          </a:p>
        </p:txBody>
      </p:sp>
      <p:sp>
        <p:nvSpPr>
          <p:cNvPr id="8" name="Footer Placeholder 7">
            <a:extLst>
              <a:ext uri="{FF2B5EF4-FFF2-40B4-BE49-F238E27FC236}">
                <a16:creationId xmlns:a16="http://schemas.microsoft.com/office/drawing/2014/main" id="{8B64222F-1E32-4699-857B-D449BF51FAF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57C0979-DD2B-4A64-AC6D-60B278127394}"/>
              </a:ext>
            </a:extLst>
          </p:cNvPr>
          <p:cNvSpPr>
            <a:spLocks noGrp="1"/>
          </p:cNvSpPr>
          <p:nvPr>
            <p:ph type="sldNum" sz="quarter" idx="12"/>
          </p:nvPr>
        </p:nvSpPr>
        <p:spPr/>
        <p:txBody>
          <a:bodyPr/>
          <a:lstStyle/>
          <a:p>
            <a:fld id="{191572D9-9288-4E5D-A221-9A4DF6FF4C48}" type="slidenum">
              <a:rPr lang="en-US" smtClean="0"/>
              <a:t>‹#›</a:t>
            </a:fld>
            <a:endParaRPr lang="en-US"/>
          </a:p>
        </p:txBody>
      </p:sp>
    </p:spTree>
    <p:extLst>
      <p:ext uri="{BB962C8B-B14F-4D97-AF65-F5344CB8AC3E}">
        <p14:creationId xmlns:p14="http://schemas.microsoft.com/office/powerpoint/2010/main" val="2002496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D627A-F646-430E-8613-C916530792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9A256B1-905C-483B-9594-8350C527B21D}"/>
              </a:ext>
            </a:extLst>
          </p:cNvPr>
          <p:cNvSpPr>
            <a:spLocks noGrp="1"/>
          </p:cNvSpPr>
          <p:nvPr>
            <p:ph type="dt" sz="half" idx="10"/>
          </p:nvPr>
        </p:nvSpPr>
        <p:spPr/>
        <p:txBody>
          <a:bodyPr/>
          <a:lstStyle/>
          <a:p>
            <a:fld id="{15A08EC8-7A66-46C4-99FB-7E97206D753E}" type="datetimeFigureOut">
              <a:rPr lang="en-US" smtClean="0"/>
              <a:t>3/1/2022</a:t>
            </a:fld>
            <a:endParaRPr lang="en-US"/>
          </a:p>
        </p:txBody>
      </p:sp>
      <p:sp>
        <p:nvSpPr>
          <p:cNvPr id="4" name="Footer Placeholder 3">
            <a:extLst>
              <a:ext uri="{FF2B5EF4-FFF2-40B4-BE49-F238E27FC236}">
                <a16:creationId xmlns:a16="http://schemas.microsoft.com/office/drawing/2014/main" id="{33B1635A-5DCD-4351-B8F9-750CD0F3DA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8217626-8870-46AC-B4F0-101E23680908}"/>
              </a:ext>
            </a:extLst>
          </p:cNvPr>
          <p:cNvSpPr>
            <a:spLocks noGrp="1"/>
          </p:cNvSpPr>
          <p:nvPr>
            <p:ph type="sldNum" sz="quarter" idx="12"/>
          </p:nvPr>
        </p:nvSpPr>
        <p:spPr/>
        <p:txBody>
          <a:bodyPr/>
          <a:lstStyle/>
          <a:p>
            <a:fld id="{191572D9-9288-4E5D-A221-9A4DF6FF4C48}" type="slidenum">
              <a:rPr lang="en-US" smtClean="0"/>
              <a:t>‹#›</a:t>
            </a:fld>
            <a:endParaRPr lang="en-US"/>
          </a:p>
        </p:txBody>
      </p:sp>
    </p:spTree>
    <p:extLst>
      <p:ext uri="{BB962C8B-B14F-4D97-AF65-F5344CB8AC3E}">
        <p14:creationId xmlns:p14="http://schemas.microsoft.com/office/powerpoint/2010/main" val="4050974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A8AF39-6AF9-4678-A5E1-0C113570D83A}"/>
              </a:ext>
            </a:extLst>
          </p:cNvPr>
          <p:cNvSpPr>
            <a:spLocks noGrp="1"/>
          </p:cNvSpPr>
          <p:nvPr>
            <p:ph type="dt" sz="half" idx="10"/>
          </p:nvPr>
        </p:nvSpPr>
        <p:spPr/>
        <p:txBody>
          <a:bodyPr/>
          <a:lstStyle/>
          <a:p>
            <a:fld id="{15A08EC8-7A66-46C4-99FB-7E97206D753E}" type="datetimeFigureOut">
              <a:rPr lang="en-US" smtClean="0"/>
              <a:t>3/1/2022</a:t>
            </a:fld>
            <a:endParaRPr lang="en-US"/>
          </a:p>
        </p:txBody>
      </p:sp>
      <p:sp>
        <p:nvSpPr>
          <p:cNvPr id="3" name="Footer Placeholder 2">
            <a:extLst>
              <a:ext uri="{FF2B5EF4-FFF2-40B4-BE49-F238E27FC236}">
                <a16:creationId xmlns:a16="http://schemas.microsoft.com/office/drawing/2014/main" id="{2486F0CE-FB99-46BE-9F6C-1B120EDAC6B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FB582EA-4277-44B0-BB37-4811F0018F7C}"/>
              </a:ext>
            </a:extLst>
          </p:cNvPr>
          <p:cNvSpPr>
            <a:spLocks noGrp="1"/>
          </p:cNvSpPr>
          <p:nvPr>
            <p:ph type="sldNum" sz="quarter" idx="12"/>
          </p:nvPr>
        </p:nvSpPr>
        <p:spPr/>
        <p:txBody>
          <a:bodyPr/>
          <a:lstStyle/>
          <a:p>
            <a:fld id="{191572D9-9288-4E5D-A221-9A4DF6FF4C48}" type="slidenum">
              <a:rPr lang="en-US" smtClean="0"/>
              <a:t>‹#›</a:t>
            </a:fld>
            <a:endParaRPr lang="en-US"/>
          </a:p>
        </p:txBody>
      </p:sp>
    </p:spTree>
    <p:extLst>
      <p:ext uri="{BB962C8B-B14F-4D97-AF65-F5344CB8AC3E}">
        <p14:creationId xmlns:p14="http://schemas.microsoft.com/office/powerpoint/2010/main" val="2934290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9FF04-AE29-4C20-9862-FAA343833E3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47C4515-4EA6-4162-AE0B-01753819319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A332348-5482-439F-BE3D-A238BB71C3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21E72C-F2BC-403C-913F-721B50359525}"/>
              </a:ext>
            </a:extLst>
          </p:cNvPr>
          <p:cNvSpPr>
            <a:spLocks noGrp="1"/>
          </p:cNvSpPr>
          <p:nvPr>
            <p:ph type="dt" sz="half" idx="10"/>
          </p:nvPr>
        </p:nvSpPr>
        <p:spPr/>
        <p:txBody>
          <a:bodyPr/>
          <a:lstStyle/>
          <a:p>
            <a:fld id="{15A08EC8-7A66-46C4-99FB-7E97206D753E}" type="datetimeFigureOut">
              <a:rPr lang="en-US" smtClean="0"/>
              <a:t>3/1/2022</a:t>
            </a:fld>
            <a:endParaRPr lang="en-US"/>
          </a:p>
        </p:txBody>
      </p:sp>
      <p:sp>
        <p:nvSpPr>
          <p:cNvPr id="6" name="Footer Placeholder 5">
            <a:extLst>
              <a:ext uri="{FF2B5EF4-FFF2-40B4-BE49-F238E27FC236}">
                <a16:creationId xmlns:a16="http://schemas.microsoft.com/office/drawing/2014/main" id="{FB8A0C3F-3A83-42F5-8D23-5540870F96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0AA902-B492-4988-9BD5-1B585BE27A7B}"/>
              </a:ext>
            </a:extLst>
          </p:cNvPr>
          <p:cNvSpPr>
            <a:spLocks noGrp="1"/>
          </p:cNvSpPr>
          <p:nvPr>
            <p:ph type="sldNum" sz="quarter" idx="12"/>
          </p:nvPr>
        </p:nvSpPr>
        <p:spPr/>
        <p:txBody>
          <a:bodyPr/>
          <a:lstStyle/>
          <a:p>
            <a:fld id="{191572D9-9288-4E5D-A221-9A4DF6FF4C48}" type="slidenum">
              <a:rPr lang="en-US" smtClean="0"/>
              <a:t>‹#›</a:t>
            </a:fld>
            <a:endParaRPr lang="en-US"/>
          </a:p>
        </p:txBody>
      </p:sp>
    </p:spTree>
    <p:extLst>
      <p:ext uri="{BB962C8B-B14F-4D97-AF65-F5344CB8AC3E}">
        <p14:creationId xmlns:p14="http://schemas.microsoft.com/office/powerpoint/2010/main" val="1910597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BE3A7-584F-4698-95D5-9AA865B9EF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5F8A43D-9A7C-43B6-A242-8F694AEDE6F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C184EC9-6B7C-406F-A395-C017AE3B97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05D5E1-906E-45FF-8AD2-3F3425AD73B6}"/>
              </a:ext>
            </a:extLst>
          </p:cNvPr>
          <p:cNvSpPr>
            <a:spLocks noGrp="1"/>
          </p:cNvSpPr>
          <p:nvPr>
            <p:ph type="dt" sz="half" idx="10"/>
          </p:nvPr>
        </p:nvSpPr>
        <p:spPr/>
        <p:txBody>
          <a:bodyPr/>
          <a:lstStyle/>
          <a:p>
            <a:fld id="{15A08EC8-7A66-46C4-99FB-7E97206D753E}" type="datetimeFigureOut">
              <a:rPr lang="en-US" smtClean="0"/>
              <a:t>3/1/2022</a:t>
            </a:fld>
            <a:endParaRPr lang="en-US"/>
          </a:p>
        </p:txBody>
      </p:sp>
      <p:sp>
        <p:nvSpPr>
          <p:cNvPr id="6" name="Footer Placeholder 5">
            <a:extLst>
              <a:ext uri="{FF2B5EF4-FFF2-40B4-BE49-F238E27FC236}">
                <a16:creationId xmlns:a16="http://schemas.microsoft.com/office/drawing/2014/main" id="{925AD439-8BC5-41A4-B77D-A1A25FAB6B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F12F1C-D5F4-441A-8D71-99C520AAB802}"/>
              </a:ext>
            </a:extLst>
          </p:cNvPr>
          <p:cNvSpPr>
            <a:spLocks noGrp="1"/>
          </p:cNvSpPr>
          <p:nvPr>
            <p:ph type="sldNum" sz="quarter" idx="12"/>
          </p:nvPr>
        </p:nvSpPr>
        <p:spPr/>
        <p:txBody>
          <a:bodyPr/>
          <a:lstStyle/>
          <a:p>
            <a:fld id="{191572D9-9288-4E5D-A221-9A4DF6FF4C48}" type="slidenum">
              <a:rPr lang="en-US" smtClean="0"/>
              <a:t>‹#›</a:t>
            </a:fld>
            <a:endParaRPr lang="en-US"/>
          </a:p>
        </p:txBody>
      </p:sp>
    </p:spTree>
    <p:extLst>
      <p:ext uri="{BB962C8B-B14F-4D97-AF65-F5344CB8AC3E}">
        <p14:creationId xmlns:p14="http://schemas.microsoft.com/office/powerpoint/2010/main" val="1504489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CBBFC4-42E2-4493-B133-1E0B623EC7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D58B2BF-11AA-4279-B98A-6F243BF24F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4CD598-7935-4ACD-A1EB-DC4AC11430C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A08EC8-7A66-46C4-99FB-7E97206D753E}" type="datetimeFigureOut">
              <a:rPr lang="en-US" smtClean="0"/>
              <a:t>3/1/2022</a:t>
            </a:fld>
            <a:endParaRPr lang="en-US"/>
          </a:p>
        </p:txBody>
      </p:sp>
      <p:sp>
        <p:nvSpPr>
          <p:cNvPr id="5" name="Footer Placeholder 4">
            <a:extLst>
              <a:ext uri="{FF2B5EF4-FFF2-40B4-BE49-F238E27FC236}">
                <a16:creationId xmlns:a16="http://schemas.microsoft.com/office/drawing/2014/main" id="{671DAF1C-7D49-466E-A895-4D1E254C29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FAC8F22-65ED-4AB3-9469-C4E2E4E743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1572D9-9288-4E5D-A221-9A4DF6FF4C48}" type="slidenum">
              <a:rPr lang="en-US" smtClean="0"/>
              <a:t>‹#›</a:t>
            </a:fld>
            <a:endParaRPr lang="en-US"/>
          </a:p>
        </p:txBody>
      </p:sp>
    </p:spTree>
    <p:extLst>
      <p:ext uri="{BB962C8B-B14F-4D97-AF65-F5344CB8AC3E}">
        <p14:creationId xmlns:p14="http://schemas.microsoft.com/office/powerpoint/2010/main" val="23319126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youtube.com/channel/UCoiTVuiMdqBRMSBGMEcmxCw" TargetMode="External"/><Relationship Id="rId2" Type="http://schemas.openxmlformats.org/officeDocument/2006/relationships/hyperlink" Target="https://www.youtube.com/watch?v=PRjX3-m16cw&amp;t=1311s" TargetMode="Externa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pubmed.ncbi.nlm.nih.gov/27124452/" TargetMode="External"/><Relationship Id="rId2" Type="http://schemas.openxmlformats.org/officeDocument/2006/relationships/hyperlink" Target="https://www.ncbi.nlm.nih.gov/pmc/articles/PMC6247916/" TargetMode="External"/><Relationship Id="rId1" Type="http://schemas.openxmlformats.org/officeDocument/2006/relationships/slideLayout" Target="../slideLayouts/slideLayout7.xml"/><Relationship Id="rId5" Type="http://schemas.openxmlformats.org/officeDocument/2006/relationships/hyperlink" Target="https://github.com/farrellja/URD" TargetMode="External"/><Relationship Id="rId4" Type="http://schemas.openxmlformats.org/officeDocument/2006/relationships/hyperlink" Target="https://www.biorxiv.org/content/10.1101/455451v1"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s://pubmed.ncbi.nlm.nih.gov/27124452/"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ncbi.nlm.nih.gov/pmc/articles/PMC4944528/#R17" TargetMode="Externa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21EF5-9D8F-416A-B740-D2ED34F0306B}"/>
              </a:ext>
            </a:extLst>
          </p:cNvPr>
          <p:cNvSpPr>
            <a:spLocks noGrp="1"/>
          </p:cNvSpPr>
          <p:nvPr>
            <p:ph type="title"/>
          </p:nvPr>
        </p:nvSpPr>
        <p:spPr/>
        <p:txBody>
          <a:bodyPr/>
          <a:lstStyle/>
          <a:p>
            <a:r>
              <a:rPr lang="en-US" sz="6000" dirty="0"/>
              <a:t>Test Cases in the Aspen Institute Lecture by Aviv Regev</a:t>
            </a:r>
            <a:endParaRPr lang="en-US" dirty="0"/>
          </a:p>
        </p:txBody>
      </p:sp>
      <p:sp>
        <p:nvSpPr>
          <p:cNvPr id="3" name="Text Placeholder 2">
            <a:extLst>
              <a:ext uri="{FF2B5EF4-FFF2-40B4-BE49-F238E27FC236}">
                <a16:creationId xmlns:a16="http://schemas.microsoft.com/office/drawing/2014/main" id="{DA047587-14CD-4966-A050-74DC61469BE4}"/>
              </a:ext>
            </a:extLst>
          </p:cNvPr>
          <p:cNvSpPr>
            <a:spLocks noGrp="1"/>
          </p:cNvSpPr>
          <p:nvPr>
            <p:ph type="body" idx="1"/>
          </p:nvPr>
        </p:nvSpPr>
        <p:spPr/>
        <p:txBody>
          <a:bodyPr/>
          <a:lstStyle/>
          <a:p>
            <a:r>
              <a:rPr lang="en-US" b="0" i="0" dirty="0">
                <a:effectLst/>
                <a:latin typeface="Roboto" panose="020B0604020202020204" pitchFamily="2" charset="0"/>
              </a:rPr>
              <a:t>From </a:t>
            </a:r>
            <a:r>
              <a:rPr lang="en-US" b="0" i="0" dirty="0">
                <a:effectLst/>
                <a:latin typeface="Roboto" panose="020B0604020202020204" pitchFamily="2" charset="0"/>
                <a:hlinkClick r:id="rId2"/>
              </a:rPr>
              <a:t>Aspen Lecture: An Atlas of Human Cells</a:t>
            </a:r>
            <a:r>
              <a:rPr lang="en-US" b="0" i="0" dirty="0">
                <a:effectLst/>
                <a:latin typeface="Roboto" panose="020B0604020202020204" pitchFamily="2" charset="0"/>
              </a:rPr>
              <a:t>, </a:t>
            </a:r>
            <a:r>
              <a:rPr lang="en-US" b="0" i="0" dirty="0">
                <a:effectLst/>
                <a:latin typeface="Roboto" panose="02000000000000000000" pitchFamily="2" charset="0"/>
                <a:hlinkClick r:id="rId3"/>
              </a:rPr>
              <a:t>The Aspen Institute</a:t>
            </a:r>
            <a:r>
              <a:rPr lang="en-US" b="0" i="0" dirty="0">
                <a:effectLst/>
                <a:latin typeface="Roboto" panose="02000000000000000000" pitchFamily="2" charset="0"/>
              </a:rPr>
              <a:t> Channel</a:t>
            </a:r>
            <a:endParaRPr lang="en-US" b="0" i="0" dirty="0">
              <a:effectLst/>
              <a:latin typeface="Roboto" panose="020B0604020202020204" pitchFamily="2" charset="0"/>
            </a:endParaRPr>
          </a:p>
          <a:p>
            <a:endParaRPr lang="en-US" dirty="0"/>
          </a:p>
        </p:txBody>
      </p:sp>
    </p:spTree>
    <p:extLst>
      <p:ext uri="{BB962C8B-B14F-4D97-AF65-F5344CB8AC3E}">
        <p14:creationId xmlns:p14="http://schemas.microsoft.com/office/powerpoint/2010/main" val="7291247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E975A85B-6172-42E7-8F43-B4607140C757}"/>
              </a:ext>
            </a:extLst>
          </p:cNvPr>
          <p:cNvSpPr txBox="1"/>
          <p:nvPr/>
        </p:nvSpPr>
        <p:spPr>
          <a:xfrm>
            <a:off x="104775" y="72504"/>
            <a:ext cx="11419579" cy="954107"/>
          </a:xfrm>
          <a:prstGeom prst="rect">
            <a:avLst/>
          </a:prstGeom>
          <a:noFill/>
        </p:spPr>
        <p:txBody>
          <a:bodyPr wrap="square" rtlCol="0">
            <a:spAutoFit/>
          </a:bodyPr>
          <a:lstStyle/>
          <a:p>
            <a:pPr algn="ctr"/>
            <a:r>
              <a:rPr lang="en-US" sz="2800" dirty="0"/>
              <a:t>Figure 3: MITF- and AXL-associated expression programs vary between and within tumors, and following treatment</a:t>
            </a:r>
          </a:p>
        </p:txBody>
      </p:sp>
      <p:sp>
        <p:nvSpPr>
          <p:cNvPr id="24" name="TextBox 23">
            <a:extLst>
              <a:ext uri="{FF2B5EF4-FFF2-40B4-BE49-F238E27FC236}">
                <a16:creationId xmlns:a16="http://schemas.microsoft.com/office/drawing/2014/main" id="{E69FF4FB-AA2D-40CE-B89C-DAB4721A8D39}"/>
              </a:ext>
            </a:extLst>
          </p:cNvPr>
          <p:cNvSpPr txBox="1"/>
          <p:nvPr/>
        </p:nvSpPr>
        <p:spPr>
          <a:xfrm>
            <a:off x="104775" y="3288788"/>
            <a:ext cx="5073242" cy="1328761"/>
          </a:xfrm>
          <a:prstGeom prst="rect">
            <a:avLst/>
          </a:prstGeom>
        </p:spPr>
        <p:txBody>
          <a:bodyPr vert="horz" lIns="91440" tIns="45720" rIns="91440" bIns="45720" rtlCol="0">
            <a:noAutofit/>
          </a:bodyPr>
          <a:lstStyle/>
          <a:p>
            <a:pPr>
              <a:lnSpc>
                <a:spcPct val="90000"/>
              </a:lnSpc>
              <a:spcAft>
                <a:spcPts val="600"/>
              </a:spcAft>
            </a:pPr>
            <a:r>
              <a:rPr lang="en-US" sz="1050" b="0" i="0" dirty="0">
                <a:effectLst/>
                <a:latin typeface="BlinkMacSystemFont"/>
              </a:rPr>
              <a:t>(</a:t>
            </a:r>
            <a:r>
              <a:rPr lang="en-US" sz="1050" b="1" i="0" dirty="0">
                <a:effectLst/>
                <a:latin typeface="BlinkMacSystemFont"/>
              </a:rPr>
              <a:t>A</a:t>
            </a:r>
            <a:r>
              <a:rPr lang="en-US" sz="1050" b="0" i="0" dirty="0">
                <a:effectLst/>
                <a:latin typeface="BlinkMacSystemFont"/>
              </a:rPr>
              <a:t>) Average expression signatures for the AXL program (y-axis) or the MITF program (x-axis) stratify tumors into ‘MITF-high’ (black) or ‘AXL-high’ (red). (</a:t>
            </a:r>
            <a:r>
              <a:rPr lang="en-US" sz="1050" b="1" i="0" dirty="0">
                <a:effectLst/>
                <a:latin typeface="BlinkMacSystemFont"/>
              </a:rPr>
              <a:t>B</a:t>
            </a:r>
            <a:r>
              <a:rPr lang="en-US" sz="1050" b="0" i="0" dirty="0">
                <a:effectLst/>
                <a:latin typeface="BlinkMacSystemFont"/>
              </a:rPr>
              <a:t>) Single-cell profiles show a negative correlation between the AXL program (y-axis) and MITF program (x-axis) across individual malignant cells within the same tumor; cells are colored by the relative expression of the MITF (black) and AXL (red) programs. Cells in both states are found in all examined tumors, including three tumors (Mel79, Mel80 and Mel81) without prior systemic treatment, indicating that dormant resistant (AXL-high) cells may be present in treatment naïve patients.</a:t>
            </a:r>
            <a:endParaRPr lang="en-US" sz="1050" dirty="0"/>
          </a:p>
        </p:txBody>
      </p:sp>
      <p:pic>
        <p:nvPicPr>
          <p:cNvPr id="4" name="Picture 3">
            <a:extLst>
              <a:ext uri="{FF2B5EF4-FFF2-40B4-BE49-F238E27FC236}">
                <a16:creationId xmlns:a16="http://schemas.microsoft.com/office/drawing/2014/main" id="{3D55D7BA-BB91-4428-8950-01F0D5AA920A}"/>
              </a:ext>
            </a:extLst>
          </p:cNvPr>
          <p:cNvPicPr>
            <a:picLocks noChangeAspect="1"/>
          </p:cNvPicPr>
          <p:nvPr/>
        </p:nvPicPr>
        <p:blipFill>
          <a:blip r:embed="rId2"/>
          <a:stretch>
            <a:fillRect/>
          </a:stretch>
        </p:blipFill>
        <p:spPr>
          <a:xfrm>
            <a:off x="104775" y="941625"/>
            <a:ext cx="4656223" cy="2347163"/>
          </a:xfrm>
          <a:prstGeom prst="rect">
            <a:avLst/>
          </a:prstGeom>
        </p:spPr>
      </p:pic>
      <p:pic>
        <p:nvPicPr>
          <p:cNvPr id="9" name="Picture 8">
            <a:extLst>
              <a:ext uri="{FF2B5EF4-FFF2-40B4-BE49-F238E27FC236}">
                <a16:creationId xmlns:a16="http://schemas.microsoft.com/office/drawing/2014/main" id="{F8F080EE-6325-464A-A0F3-0C3D3229862B}"/>
              </a:ext>
            </a:extLst>
          </p:cNvPr>
          <p:cNvPicPr>
            <a:picLocks noChangeAspect="1"/>
          </p:cNvPicPr>
          <p:nvPr/>
        </p:nvPicPr>
        <p:blipFill>
          <a:blip r:embed="rId3"/>
          <a:stretch>
            <a:fillRect/>
          </a:stretch>
        </p:blipFill>
        <p:spPr>
          <a:xfrm>
            <a:off x="104775" y="4496285"/>
            <a:ext cx="1386960" cy="2370025"/>
          </a:xfrm>
          <a:prstGeom prst="rect">
            <a:avLst/>
          </a:prstGeom>
        </p:spPr>
      </p:pic>
      <p:pic>
        <p:nvPicPr>
          <p:cNvPr id="12" name="Picture 11">
            <a:extLst>
              <a:ext uri="{FF2B5EF4-FFF2-40B4-BE49-F238E27FC236}">
                <a16:creationId xmlns:a16="http://schemas.microsoft.com/office/drawing/2014/main" id="{C02CFCF2-6183-4217-BB75-F825E93A26D7}"/>
              </a:ext>
            </a:extLst>
          </p:cNvPr>
          <p:cNvPicPr>
            <a:picLocks noChangeAspect="1"/>
          </p:cNvPicPr>
          <p:nvPr/>
        </p:nvPicPr>
        <p:blipFill>
          <a:blip r:embed="rId4"/>
          <a:stretch>
            <a:fillRect/>
          </a:stretch>
        </p:blipFill>
        <p:spPr>
          <a:xfrm>
            <a:off x="5262288" y="941625"/>
            <a:ext cx="2476715" cy="2743438"/>
          </a:xfrm>
          <a:prstGeom prst="rect">
            <a:avLst/>
          </a:prstGeom>
        </p:spPr>
      </p:pic>
      <p:pic>
        <p:nvPicPr>
          <p:cNvPr id="14" name="Picture 13">
            <a:extLst>
              <a:ext uri="{FF2B5EF4-FFF2-40B4-BE49-F238E27FC236}">
                <a16:creationId xmlns:a16="http://schemas.microsoft.com/office/drawing/2014/main" id="{7051474B-1393-4CAC-9C14-F991266DD8C0}"/>
              </a:ext>
            </a:extLst>
          </p:cNvPr>
          <p:cNvPicPr>
            <a:picLocks noChangeAspect="1"/>
          </p:cNvPicPr>
          <p:nvPr/>
        </p:nvPicPr>
        <p:blipFill>
          <a:blip r:embed="rId5"/>
          <a:stretch>
            <a:fillRect/>
          </a:stretch>
        </p:blipFill>
        <p:spPr>
          <a:xfrm>
            <a:off x="8156022" y="962645"/>
            <a:ext cx="3368332" cy="2591025"/>
          </a:xfrm>
          <a:prstGeom prst="rect">
            <a:avLst/>
          </a:prstGeom>
        </p:spPr>
      </p:pic>
      <p:sp>
        <p:nvSpPr>
          <p:cNvPr id="19" name="TextBox 18">
            <a:extLst>
              <a:ext uri="{FF2B5EF4-FFF2-40B4-BE49-F238E27FC236}">
                <a16:creationId xmlns:a16="http://schemas.microsoft.com/office/drawing/2014/main" id="{C0D8F088-7352-4834-9F82-A366BD2DAAB1}"/>
              </a:ext>
            </a:extLst>
          </p:cNvPr>
          <p:cNvSpPr txBox="1"/>
          <p:nvPr/>
        </p:nvSpPr>
        <p:spPr>
          <a:xfrm>
            <a:off x="1491735" y="5000893"/>
            <a:ext cx="1386959" cy="1433833"/>
          </a:xfrm>
          <a:prstGeom prst="rect">
            <a:avLst/>
          </a:prstGeom>
        </p:spPr>
        <p:txBody>
          <a:bodyPr vert="horz" lIns="91440" tIns="45720" rIns="91440" bIns="45720" rtlCol="0">
            <a:noAutofit/>
          </a:bodyPr>
          <a:lstStyle/>
          <a:p>
            <a:pPr>
              <a:lnSpc>
                <a:spcPct val="90000"/>
              </a:lnSpc>
              <a:spcAft>
                <a:spcPts val="600"/>
              </a:spcAft>
            </a:pPr>
            <a:r>
              <a:rPr lang="en-US" sz="1050" dirty="0"/>
              <a:t>(</a:t>
            </a:r>
            <a:r>
              <a:rPr lang="en-US" sz="1050" b="1" i="0" dirty="0">
                <a:effectLst/>
                <a:latin typeface="BlinkMacSystemFont"/>
              </a:rPr>
              <a:t>C</a:t>
            </a:r>
            <a:r>
              <a:rPr lang="en-US" sz="1050" b="0" i="0" dirty="0">
                <a:effectLst/>
                <a:latin typeface="BlinkMacSystemFont"/>
              </a:rPr>
              <a:t>) Mel81 and Mel80 immunofluorescence staining of MITF (green nuclei) and AXL (red), validating the mutual exclusivity among individual cells within the same tumor (Fig. S8).</a:t>
            </a:r>
            <a:endParaRPr lang="en-US" sz="1050" dirty="0"/>
          </a:p>
        </p:txBody>
      </p:sp>
      <p:sp>
        <p:nvSpPr>
          <p:cNvPr id="21" name="TextBox 20">
            <a:extLst>
              <a:ext uri="{FF2B5EF4-FFF2-40B4-BE49-F238E27FC236}">
                <a16:creationId xmlns:a16="http://schemas.microsoft.com/office/drawing/2014/main" id="{F45C3421-417C-4F94-ABE2-396A5F8A44F5}"/>
              </a:ext>
            </a:extLst>
          </p:cNvPr>
          <p:cNvSpPr txBox="1"/>
          <p:nvPr/>
        </p:nvSpPr>
        <p:spPr>
          <a:xfrm>
            <a:off x="5178017" y="3703246"/>
            <a:ext cx="2978005" cy="2839239"/>
          </a:xfrm>
          <a:prstGeom prst="rect">
            <a:avLst/>
          </a:prstGeom>
          <a:noFill/>
        </p:spPr>
        <p:txBody>
          <a:bodyPr wrap="square">
            <a:spAutoFit/>
          </a:bodyPr>
          <a:lstStyle/>
          <a:p>
            <a:r>
              <a:rPr lang="en-US" sz="1050" b="0" i="0" dirty="0">
                <a:effectLst/>
                <a:latin typeface="BlinkMacSystemFont"/>
              </a:rPr>
              <a:t>(</a:t>
            </a:r>
            <a:r>
              <a:rPr lang="en-US" sz="1050" b="1" i="0" dirty="0">
                <a:effectLst/>
                <a:latin typeface="BlinkMacSystemFont"/>
              </a:rPr>
              <a:t>D</a:t>
            </a:r>
            <a:r>
              <a:rPr lang="en-US" sz="1050" b="0" i="0" dirty="0">
                <a:effectLst/>
                <a:latin typeface="BlinkMacSystemFont"/>
              </a:rPr>
              <a:t>) Relative expression (centered) of the AXL-program (top) and MITF-program (bottom) genes in six matched pre-treatment (white boxes) and post-relapse (gray boxes) samples from patients who progressed through RAF/MEK inhibition therapy; numbers at the top indicate patient index. Samples are sorted by the average relative expression of the AXL </a:t>
            </a:r>
            <a:r>
              <a:rPr lang="en-US" sz="1050" b="0" i="1" dirty="0">
                <a:effectLst/>
                <a:latin typeface="BlinkMacSystemFont"/>
              </a:rPr>
              <a:t>vs</a:t>
            </a:r>
            <a:r>
              <a:rPr lang="en-US" sz="1050" b="0" i="0" dirty="0">
                <a:effectLst/>
                <a:latin typeface="BlinkMacSystemFont"/>
              </a:rPr>
              <a:t>. MITF gene-sets. In all cases, the relapsed samples had increased ratio of AXL/MITF expression compared to their pre-treatment counterpart. This consistent shift of all six patients is statistically significant (P&lt;0.05, binomial test), as are the individual increases in AXL/MITF for four of the six sample pairs (</a:t>
            </a:r>
            <a:r>
              <a:rPr lang="en-US" sz="1050" b="0" i="1" dirty="0">
                <a:effectLst/>
                <a:latin typeface="BlinkMacSystemFont"/>
              </a:rPr>
              <a:t>P</a:t>
            </a:r>
            <a:r>
              <a:rPr lang="en-US" sz="1050" b="0" i="0" dirty="0">
                <a:effectLst/>
                <a:latin typeface="BlinkMacSystemFont"/>
              </a:rPr>
              <a:t>&lt;0.05, t-test; black and gray arrows denote increases that are individually significant or non-significant, respectively).</a:t>
            </a:r>
            <a:endParaRPr lang="en-US" sz="1050" dirty="0"/>
          </a:p>
        </p:txBody>
      </p:sp>
      <p:sp>
        <p:nvSpPr>
          <p:cNvPr id="23" name="TextBox 22">
            <a:extLst>
              <a:ext uri="{FF2B5EF4-FFF2-40B4-BE49-F238E27FC236}">
                <a16:creationId xmlns:a16="http://schemas.microsoft.com/office/drawing/2014/main" id="{D4A38949-7063-40A0-9F39-0BF2BF87D482}"/>
              </a:ext>
            </a:extLst>
          </p:cNvPr>
          <p:cNvSpPr txBox="1"/>
          <p:nvPr/>
        </p:nvSpPr>
        <p:spPr>
          <a:xfrm>
            <a:off x="8546349" y="3695109"/>
            <a:ext cx="2978005" cy="2123658"/>
          </a:xfrm>
          <a:prstGeom prst="rect">
            <a:avLst/>
          </a:prstGeom>
          <a:noFill/>
        </p:spPr>
        <p:txBody>
          <a:bodyPr wrap="square">
            <a:spAutoFit/>
          </a:bodyPr>
          <a:lstStyle/>
          <a:p>
            <a:r>
              <a:rPr lang="en-US" sz="1100" b="1" i="0" dirty="0">
                <a:effectLst/>
                <a:latin typeface="BlinkMacSystemFont"/>
              </a:rPr>
              <a:t>(E)</a:t>
            </a:r>
            <a:r>
              <a:rPr lang="en-US" sz="1100" b="0" i="0" dirty="0">
                <a:effectLst/>
                <a:latin typeface="BlinkMacSystemFont"/>
              </a:rPr>
              <a:t> Quantitative, multiplexed single-cell immunofluorescence for AXL expression (y-axis top) and MAP-kinase pathway inhibition (</a:t>
            </a:r>
            <a:r>
              <a:rPr lang="en-US" sz="1100" b="0" i="0" dirty="0" err="1">
                <a:effectLst/>
                <a:latin typeface="BlinkMacSystemFont"/>
              </a:rPr>
              <a:t>pERK</a:t>
            </a:r>
            <a:r>
              <a:rPr lang="en-US" sz="1100" b="0" i="0" dirty="0">
                <a:effectLst/>
                <a:latin typeface="BlinkMacSystemFont"/>
              </a:rPr>
              <a:t> levels, y-axis) in the example cell lines WM88 and MELHO treated with increasing concentrations (x-axis) of either RAF inhibitor alone (dark gray bars) or a combination of RAF/MEK-inhibitors (light gray bars). We observed an increasing fraction of AXL-high cells (top panels) as well as a dose-dependent decrease of p-ERK (bottom panels) (Figs. S11–12 show additional cell lines).</a:t>
            </a:r>
            <a:endParaRPr lang="en-US" sz="1100" dirty="0"/>
          </a:p>
        </p:txBody>
      </p:sp>
    </p:spTree>
    <p:extLst>
      <p:ext uri="{BB962C8B-B14F-4D97-AF65-F5344CB8AC3E}">
        <p14:creationId xmlns:p14="http://schemas.microsoft.com/office/powerpoint/2010/main" val="29917699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E975A85B-6172-42E7-8F43-B4607140C757}"/>
              </a:ext>
            </a:extLst>
          </p:cNvPr>
          <p:cNvSpPr txBox="1"/>
          <p:nvPr/>
        </p:nvSpPr>
        <p:spPr>
          <a:xfrm>
            <a:off x="104775" y="72504"/>
            <a:ext cx="11419579" cy="954107"/>
          </a:xfrm>
          <a:prstGeom prst="rect">
            <a:avLst/>
          </a:prstGeom>
          <a:noFill/>
        </p:spPr>
        <p:txBody>
          <a:bodyPr wrap="square" rtlCol="0">
            <a:spAutoFit/>
          </a:bodyPr>
          <a:lstStyle/>
          <a:p>
            <a:pPr algn="ctr"/>
            <a:r>
              <a:rPr lang="en-US" sz="2800" dirty="0"/>
              <a:t>Figure 4. Deconvolution of bulk melanoma profiles reveals cell-cell interactions </a:t>
            </a:r>
          </a:p>
        </p:txBody>
      </p:sp>
      <p:sp>
        <p:nvSpPr>
          <p:cNvPr id="24" name="TextBox 23">
            <a:extLst>
              <a:ext uri="{FF2B5EF4-FFF2-40B4-BE49-F238E27FC236}">
                <a16:creationId xmlns:a16="http://schemas.microsoft.com/office/drawing/2014/main" id="{E69FF4FB-AA2D-40CE-B89C-DAB4721A8D39}"/>
              </a:ext>
            </a:extLst>
          </p:cNvPr>
          <p:cNvSpPr txBox="1"/>
          <p:nvPr/>
        </p:nvSpPr>
        <p:spPr>
          <a:xfrm>
            <a:off x="380554" y="4135676"/>
            <a:ext cx="3160939" cy="2563372"/>
          </a:xfrm>
          <a:prstGeom prst="rect">
            <a:avLst/>
          </a:prstGeom>
        </p:spPr>
        <p:txBody>
          <a:bodyPr vert="horz" lIns="91440" tIns="45720" rIns="91440" bIns="45720" rtlCol="0">
            <a:noAutofit/>
          </a:bodyPr>
          <a:lstStyle/>
          <a:p>
            <a:pPr>
              <a:lnSpc>
                <a:spcPct val="90000"/>
              </a:lnSpc>
              <a:spcAft>
                <a:spcPts val="600"/>
              </a:spcAft>
            </a:pPr>
            <a:r>
              <a:rPr lang="en-US" sz="700" b="0" i="0" dirty="0">
                <a:effectLst/>
                <a:latin typeface="BlinkMacSystemFont"/>
              </a:rPr>
              <a:t>(</a:t>
            </a:r>
            <a:r>
              <a:rPr lang="en-US" sz="700" b="1" i="0" dirty="0">
                <a:effectLst/>
                <a:latin typeface="BlinkMacSystemFont"/>
              </a:rPr>
              <a:t>A</a:t>
            </a:r>
            <a:r>
              <a:rPr lang="en-US" sz="700" b="0" i="0" dirty="0">
                <a:effectLst/>
                <a:latin typeface="BlinkMacSystemFont"/>
              </a:rPr>
              <a:t>) Bulk tumors segregate to distinct clusters on the basis of their inferred cell type composition. Top panel: heat map showing the relative expression of gene sets defined from single-cell RNA-seq as specific to each of five cell types from the tumor microenvironment (y-axis) across 471 melanoma TCGA bulk-RNA signatures (x-axis). Each column is one tumor and tumors are partitioned into 10 distinct patterns identified by K-means clustering (vertical lines and cluster numbers at the top). Lower panels show, from top to bottom, tumor purity estimated by ABSOLUTE (DNA) and RNA-seq analysis (RNA), specimen location (from TCGA), and AXL/MITF scores. Tumors with high abundance of CAFs are correlated with an increased ratio of AXL-program/MITF-program expression (bottom). </a:t>
            </a:r>
            <a:endParaRPr lang="en-US" sz="700" dirty="0"/>
          </a:p>
        </p:txBody>
      </p:sp>
      <p:sp>
        <p:nvSpPr>
          <p:cNvPr id="19" name="TextBox 18">
            <a:extLst>
              <a:ext uri="{FF2B5EF4-FFF2-40B4-BE49-F238E27FC236}">
                <a16:creationId xmlns:a16="http://schemas.microsoft.com/office/drawing/2014/main" id="{C0D8F088-7352-4834-9F82-A366BD2DAAB1}"/>
              </a:ext>
            </a:extLst>
          </p:cNvPr>
          <p:cNvSpPr txBox="1"/>
          <p:nvPr/>
        </p:nvSpPr>
        <p:spPr>
          <a:xfrm>
            <a:off x="4137035" y="3952146"/>
            <a:ext cx="2986834" cy="1800690"/>
          </a:xfrm>
          <a:prstGeom prst="rect">
            <a:avLst/>
          </a:prstGeom>
        </p:spPr>
        <p:txBody>
          <a:bodyPr vert="horz" lIns="91440" tIns="45720" rIns="91440" bIns="45720" rtlCol="0">
            <a:noAutofit/>
          </a:bodyPr>
          <a:lstStyle/>
          <a:p>
            <a:pPr>
              <a:lnSpc>
                <a:spcPct val="90000"/>
              </a:lnSpc>
              <a:spcAft>
                <a:spcPts val="600"/>
              </a:spcAft>
            </a:pPr>
            <a:r>
              <a:rPr lang="en-US" sz="700" b="0" i="0" dirty="0">
                <a:effectLst/>
                <a:latin typeface="BlinkMacSystemFont"/>
              </a:rPr>
              <a:t>(</a:t>
            </a:r>
            <a:r>
              <a:rPr lang="en-US" sz="700" b="1" i="0" dirty="0">
                <a:effectLst/>
                <a:latin typeface="BlinkMacSystemFont"/>
              </a:rPr>
              <a:t>B</a:t>
            </a:r>
            <a:r>
              <a:rPr lang="en-US" sz="700" b="0" i="0" dirty="0">
                <a:effectLst/>
                <a:latin typeface="BlinkMacSystemFont"/>
              </a:rPr>
              <a:t>) Inferred cell-to-cell interactions between CAFs and T cells. Scatter plot compares for each gene (circle) the correlation of its expression with inferred T cell abundance across bulk tumors (y-axis, from TCGA transcriptomes) to how specific its expression is to CAFs </a:t>
            </a:r>
            <a:r>
              <a:rPr lang="en-US" sz="700" b="0" i="1" dirty="0">
                <a:effectLst/>
                <a:latin typeface="BlinkMacSystemFont"/>
              </a:rPr>
              <a:t>vs</a:t>
            </a:r>
            <a:r>
              <a:rPr lang="en-US" sz="700" b="0" i="0" dirty="0">
                <a:effectLst/>
                <a:latin typeface="BlinkMacSystemFont"/>
              </a:rPr>
              <a:t>. T cells (x-axis, based on single-cell transcriptomes). Genes that are highly specific to CAFs in a single cell analysis of tumors (red), but also associated with high T cell abundance in bulk tumors (black border) are candidates for CAF/T cell interactions.</a:t>
            </a:r>
            <a:endParaRPr lang="en-US" sz="700" dirty="0"/>
          </a:p>
        </p:txBody>
      </p:sp>
      <p:sp>
        <p:nvSpPr>
          <p:cNvPr id="21" name="TextBox 20">
            <a:extLst>
              <a:ext uri="{FF2B5EF4-FFF2-40B4-BE49-F238E27FC236}">
                <a16:creationId xmlns:a16="http://schemas.microsoft.com/office/drawing/2014/main" id="{F45C3421-417C-4F94-ABE2-396A5F8A44F5}"/>
              </a:ext>
            </a:extLst>
          </p:cNvPr>
          <p:cNvSpPr txBox="1"/>
          <p:nvPr/>
        </p:nvSpPr>
        <p:spPr>
          <a:xfrm>
            <a:off x="9864306" y="1152560"/>
            <a:ext cx="1947140" cy="1546577"/>
          </a:xfrm>
          <a:prstGeom prst="rect">
            <a:avLst/>
          </a:prstGeom>
          <a:noFill/>
        </p:spPr>
        <p:txBody>
          <a:bodyPr wrap="square">
            <a:spAutoFit/>
          </a:bodyPr>
          <a:lstStyle/>
          <a:p>
            <a:r>
              <a:rPr lang="en-US" sz="1050" b="0" i="0" dirty="0">
                <a:effectLst/>
                <a:latin typeface="BlinkMacSystemFont"/>
              </a:rPr>
              <a:t>(</a:t>
            </a:r>
            <a:r>
              <a:rPr lang="en-US" sz="1050" b="1" i="0" dirty="0">
                <a:effectLst/>
                <a:latin typeface="BlinkMacSystemFont"/>
              </a:rPr>
              <a:t>C</a:t>
            </a:r>
            <a:r>
              <a:rPr lang="en-US" sz="1050" b="0" i="0" dirty="0">
                <a:effectLst/>
                <a:latin typeface="BlinkMacSystemFont"/>
              </a:rPr>
              <a:t>) 90 samples with 80 tumor specimens (black dots) showing a correlation (R=0.86) between C3/CD8 signal by quantitative immunofluorescence and 10 normal control specimens (grey dots) (Fig. S18A–F shows normalization and additional specimens).</a:t>
            </a:r>
            <a:endParaRPr lang="en-US" sz="1050" dirty="0"/>
          </a:p>
        </p:txBody>
      </p:sp>
      <p:sp>
        <p:nvSpPr>
          <p:cNvPr id="23" name="TextBox 22">
            <a:extLst>
              <a:ext uri="{FF2B5EF4-FFF2-40B4-BE49-F238E27FC236}">
                <a16:creationId xmlns:a16="http://schemas.microsoft.com/office/drawing/2014/main" id="{D4A38949-7063-40A0-9F39-0BF2BF87D482}"/>
              </a:ext>
            </a:extLst>
          </p:cNvPr>
          <p:cNvSpPr txBox="1"/>
          <p:nvPr/>
        </p:nvSpPr>
        <p:spPr>
          <a:xfrm>
            <a:off x="7715280" y="5007765"/>
            <a:ext cx="4096165" cy="523220"/>
          </a:xfrm>
          <a:prstGeom prst="rect">
            <a:avLst/>
          </a:prstGeom>
          <a:noFill/>
        </p:spPr>
        <p:txBody>
          <a:bodyPr wrap="square">
            <a:spAutoFit/>
          </a:bodyPr>
          <a:lstStyle/>
          <a:p>
            <a:r>
              <a:rPr lang="en-US" sz="700" b="0" i="0" dirty="0">
                <a:effectLst/>
                <a:latin typeface="BlinkMacSystemFont"/>
              </a:rPr>
              <a:t>(</a:t>
            </a:r>
            <a:r>
              <a:rPr lang="en-US" sz="700" b="1" i="0" dirty="0">
                <a:effectLst/>
                <a:latin typeface="BlinkMacSystemFont"/>
              </a:rPr>
              <a:t>D</a:t>
            </a:r>
            <a:r>
              <a:rPr lang="en-US" sz="700" b="0" i="0" dirty="0">
                <a:effectLst/>
                <a:latin typeface="BlinkMacSystemFont"/>
              </a:rPr>
              <a:t>) Correlation coefficient (y-axis) between the average expression of CAF-derived complement factors shown in (B) and that of T cell markers (CD3/D/E/G, CD8A/B) across 26 TCGA cancer types with &gt;100 samples (x-axis, left panel) and across 36 </a:t>
            </a:r>
            <a:r>
              <a:rPr lang="en-US" sz="700" b="0" i="0" dirty="0" err="1">
                <a:effectLst/>
                <a:latin typeface="BlinkMacSystemFont"/>
              </a:rPr>
              <a:t>GTEx</a:t>
            </a:r>
            <a:r>
              <a:rPr lang="en-US" sz="700" b="0" i="0" dirty="0">
                <a:effectLst/>
                <a:latin typeface="BlinkMacSystemFont"/>
              </a:rPr>
              <a:t> tissue types with &gt;100 samples (x axis, right panel). Bars are colored on the basis of correlation ranges as indicated at the bottom.</a:t>
            </a:r>
            <a:endParaRPr lang="en-US" sz="700" dirty="0"/>
          </a:p>
        </p:txBody>
      </p:sp>
      <p:pic>
        <p:nvPicPr>
          <p:cNvPr id="5" name="Picture 4">
            <a:extLst>
              <a:ext uri="{FF2B5EF4-FFF2-40B4-BE49-F238E27FC236}">
                <a16:creationId xmlns:a16="http://schemas.microsoft.com/office/drawing/2014/main" id="{C00AD3CB-D7F4-4AB5-B583-2E8986A70DFA}"/>
              </a:ext>
            </a:extLst>
          </p:cNvPr>
          <p:cNvPicPr>
            <a:picLocks noChangeAspect="1"/>
          </p:cNvPicPr>
          <p:nvPr/>
        </p:nvPicPr>
        <p:blipFill>
          <a:blip r:embed="rId2"/>
          <a:stretch>
            <a:fillRect/>
          </a:stretch>
        </p:blipFill>
        <p:spPr>
          <a:xfrm>
            <a:off x="463599" y="1082372"/>
            <a:ext cx="3093988" cy="2880610"/>
          </a:xfrm>
          <a:prstGeom prst="rect">
            <a:avLst/>
          </a:prstGeom>
        </p:spPr>
      </p:pic>
      <p:pic>
        <p:nvPicPr>
          <p:cNvPr id="7" name="Picture 6">
            <a:extLst>
              <a:ext uri="{FF2B5EF4-FFF2-40B4-BE49-F238E27FC236}">
                <a16:creationId xmlns:a16="http://schemas.microsoft.com/office/drawing/2014/main" id="{4B30C454-373C-43C4-A338-653AB072FF6F}"/>
              </a:ext>
            </a:extLst>
          </p:cNvPr>
          <p:cNvPicPr>
            <a:picLocks noChangeAspect="1"/>
          </p:cNvPicPr>
          <p:nvPr/>
        </p:nvPicPr>
        <p:blipFill>
          <a:blip r:embed="rId3"/>
          <a:stretch>
            <a:fillRect/>
          </a:stretch>
        </p:blipFill>
        <p:spPr>
          <a:xfrm>
            <a:off x="4137035" y="1152560"/>
            <a:ext cx="2986834" cy="2766300"/>
          </a:xfrm>
          <a:prstGeom prst="rect">
            <a:avLst/>
          </a:prstGeom>
        </p:spPr>
      </p:pic>
      <p:pic>
        <p:nvPicPr>
          <p:cNvPr id="10" name="Picture 9">
            <a:extLst>
              <a:ext uri="{FF2B5EF4-FFF2-40B4-BE49-F238E27FC236}">
                <a16:creationId xmlns:a16="http://schemas.microsoft.com/office/drawing/2014/main" id="{3EFB27A7-0E12-469B-9761-016BB74A5677}"/>
              </a:ext>
            </a:extLst>
          </p:cNvPr>
          <p:cNvPicPr>
            <a:picLocks noChangeAspect="1"/>
          </p:cNvPicPr>
          <p:nvPr/>
        </p:nvPicPr>
        <p:blipFill>
          <a:blip r:embed="rId4"/>
          <a:stretch>
            <a:fillRect/>
          </a:stretch>
        </p:blipFill>
        <p:spPr>
          <a:xfrm>
            <a:off x="7715280" y="1026611"/>
            <a:ext cx="2149026" cy="1798476"/>
          </a:xfrm>
          <a:prstGeom prst="rect">
            <a:avLst/>
          </a:prstGeom>
        </p:spPr>
      </p:pic>
      <p:pic>
        <p:nvPicPr>
          <p:cNvPr id="16" name="Picture 15">
            <a:extLst>
              <a:ext uri="{FF2B5EF4-FFF2-40B4-BE49-F238E27FC236}">
                <a16:creationId xmlns:a16="http://schemas.microsoft.com/office/drawing/2014/main" id="{73BD543E-E1A3-4F2F-A0D8-53AEAB36F822}"/>
              </a:ext>
            </a:extLst>
          </p:cNvPr>
          <p:cNvPicPr>
            <a:picLocks noChangeAspect="1"/>
          </p:cNvPicPr>
          <p:nvPr/>
        </p:nvPicPr>
        <p:blipFill>
          <a:blip r:embed="rId5"/>
          <a:stretch>
            <a:fillRect/>
          </a:stretch>
        </p:blipFill>
        <p:spPr>
          <a:xfrm>
            <a:off x="7715280" y="3079795"/>
            <a:ext cx="4096166" cy="1752752"/>
          </a:xfrm>
          <a:prstGeom prst="rect">
            <a:avLst/>
          </a:prstGeom>
        </p:spPr>
      </p:pic>
    </p:spTree>
    <p:extLst>
      <p:ext uri="{BB962C8B-B14F-4D97-AF65-F5344CB8AC3E}">
        <p14:creationId xmlns:p14="http://schemas.microsoft.com/office/powerpoint/2010/main" val="7683548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E975A85B-6172-42E7-8F43-B4607140C757}"/>
              </a:ext>
            </a:extLst>
          </p:cNvPr>
          <p:cNvSpPr txBox="1"/>
          <p:nvPr/>
        </p:nvSpPr>
        <p:spPr>
          <a:xfrm>
            <a:off x="104775" y="72504"/>
            <a:ext cx="11419579" cy="954107"/>
          </a:xfrm>
          <a:prstGeom prst="rect">
            <a:avLst/>
          </a:prstGeom>
          <a:noFill/>
        </p:spPr>
        <p:txBody>
          <a:bodyPr wrap="square" rtlCol="0">
            <a:spAutoFit/>
          </a:bodyPr>
          <a:lstStyle/>
          <a:p>
            <a:pPr algn="ctr"/>
            <a:r>
              <a:rPr lang="en-US" sz="2800" dirty="0"/>
              <a:t>(A) Figure 5. Activation-dependent and independent variation in T-cell exhaustion markers</a:t>
            </a:r>
          </a:p>
        </p:txBody>
      </p:sp>
      <p:sp>
        <p:nvSpPr>
          <p:cNvPr id="24" name="TextBox 23">
            <a:extLst>
              <a:ext uri="{FF2B5EF4-FFF2-40B4-BE49-F238E27FC236}">
                <a16:creationId xmlns:a16="http://schemas.microsoft.com/office/drawing/2014/main" id="{E69FF4FB-AA2D-40CE-B89C-DAB4721A8D39}"/>
              </a:ext>
            </a:extLst>
          </p:cNvPr>
          <p:cNvSpPr txBox="1"/>
          <p:nvPr/>
        </p:nvSpPr>
        <p:spPr>
          <a:xfrm>
            <a:off x="104775" y="4189054"/>
            <a:ext cx="3570937" cy="748706"/>
          </a:xfrm>
          <a:prstGeom prst="rect">
            <a:avLst/>
          </a:prstGeom>
        </p:spPr>
        <p:txBody>
          <a:bodyPr vert="horz" lIns="91440" tIns="45720" rIns="91440" bIns="45720" rtlCol="0">
            <a:noAutofit/>
          </a:bodyPr>
          <a:lstStyle/>
          <a:p>
            <a:pPr>
              <a:lnSpc>
                <a:spcPct val="90000"/>
              </a:lnSpc>
              <a:spcAft>
                <a:spcPts val="600"/>
              </a:spcAft>
            </a:pPr>
            <a:r>
              <a:rPr lang="en-US" sz="700" b="1" i="0" dirty="0">
                <a:effectLst/>
                <a:latin typeface="BlinkMacSystemFont"/>
              </a:rPr>
              <a:t>(A) </a:t>
            </a:r>
            <a:r>
              <a:rPr lang="en-US" sz="700" b="0" i="0" dirty="0">
                <a:effectLst/>
                <a:latin typeface="BlinkMacSystemFont"/>
              </a:rPr>
              <a:t>Single T cell stratification into CD4+ and CD8+ cells (upper panel), CD25+FOXP3+ and other CD4 cells (middle panel) and their inferred activation state (lower panel, from average expression of the cytotoxic and naïve gene-sets in (B)).</a:t>
            </a:r>
            <a:endParaRPr lang="en-US" sz="700" dirty="0"/>
          </a:p>
        </p:txBody>
      </p:sp>
      <p:sp>
        <p:nvSpPr>
          <p:cNvPr id="19" name="TextBox 18">
            <a:extLst>
              <a:ext uri="{FF2B5EF4-FFF2-40B4-BE49-F238E27FC236}">
                <a16:creationId xmlns:a16="http://schemas.microsoft.com/office/drawing/2014/main" id="{C0D8F088-7352-4834-9F82-A366BD2DAAB1}"/>
              </a:ext>
            </a:extLst>
          </p:cNvPr>
          <p:cNvSpPr txBox="1"/>
          <p:nvPr/>
        </p:nvSpPr>
        <p:spPr>
          <a:xfrm>
            <a:off x="3836691" y="4061137"/>
            <a:ext cx="3559796" cy="1869742"/>
          </a:xfrm>
          <a:prstGeom prst="rect">
            <a:avLst/>
          </a:prstGeom>
        </p:spPr>
        <p:txBody>
          <a:bodyPr vert="horz" lIns="91440" tIns="45720" rIns="91440" bIns="45720" rtlCol="0">
            <a:noAutofit/>
          </a:bodyPr>
          <a:lstStyle/>
          <a:p>
            <a:pPr>
              <a:lnSpc>
                <a:spcPct val="90000"/>
              </a:lnSpc>
              <a:spcAft>
                <a:spcPts val="600"/>
              </a:spcAft>
            </a:pPr>
            <a:r>
              <a:rPr lang="en-US" sz="700" b="1" i="0" dirty="0">
                <a:effectLst/>
                <a:latin typeface="BlinkMacSystemFont"/>
              </a:rPr>
              <a:t>(B) </a:t>
            </a:r>
            <a:r>
              <a:rPr lang="en-US" sz="700" b="0" i="0" dirty="0">
                <a:effectLst/>
                <a:latin typeface="BlinkMacSystemFont"/>
              </a:rPr>
              <a:t>Average expression of markers of cytotoxicity, exhaustion and naïve cell states (rows) in (left to right) Tregs, CD4+ T cells, and CD8+ T cells; CD4+ and CD8+ T cells are each further divided into five bins by their cytotoxic score (ratio of cytotoxic to naïve marker expression levels), showing an activation-dependent co-expression of exhaustion markers. Bottom: proportion of cycling cells (calculated as in Fig. 2B). Asterisks denote significant enrichment or depletion of cycling cells in a specific subset compared to the corresponding set of CD4+ or CD8+ T cells (P&lt;0.05, hypergeometric test).</a:t>
            </a:r>
            <a:endParaRPr lang="en-US" sz="700" dirty="0"/>
          </a:p>
        </p:txBody>
      </p:sp>
      <p:sp>
        <p:nvSpPr>
          <p:cNvPr id="23" name="TextBox 22">
            <a:extLst>
              <a:ext uri="{FF2B5EF4-FFF2-40B4-BE49-F238E27FC236}">
                <a16:creationId xmlns:a16="http://schemas.microsoft.com/office/drawing/2014/main" id="{D4A38949-7063-40A0-9F39-0BF2BF87D482}"/>
              </a:ext>
            </a:extLst>
          </p:cNvPr>
          <p:cNvSpPr txBox="1"/>
          <p:nvPr/>
        </p:nvSpPr>
        <p:spPr>
          <a:xfrm>
            <a:off x="7792436" y="4846516"/>
            <a:ext cx="4096165" cy="954107"/>
          </a:xfrm>
          <a:prstGeom prst="rect">
            <a:avLst/>
          </a:prstGeom>
          <a:noFill/>
        </p:spPr>
        <p:txBody>
          <a:bodyPr wrap="square">
            <a:spAutoFit/>
          </a:bodyPr>
          <a:lstStyle/>
          <a:p>
            <a:r>
              <a:rPr lang="en-US" sz="700" b="0" i="0" dirty="0">
                <a:effectLst/>
                <a:latin typeface="BlinkMacSystemFont"/>
              </a:rPr>
              <a:t> </a:t>
            </a:r>
            <a:r>
              <a:rPr lang="en-US" sz="700" b="1" i="0" dirty="0">
                <a:effectLst/>
                <a:latin typeface="BlinkMacSystemFont"/>
              </a:rPr>
              <a:t>(D)</a:t>
            </a:r>
            <a:r>
              <a:rPr lang="en-US" sz="700" b="0" i="0" dirty="0">
                <a:effectLst/>
                <a:latin typeface="BlinkMacSystemFont"/>
              </a:rPr>
              <a:t> Activation-independent variation in exhaustion states within highly cytotoxic T cells. Scatter plot shows the cytotoxic score (x-axis) and exhaustion score (y-axis, average expression of the Mel75 exhaustion program as in Fig. S21) of each CD8+ T cell from Mel75. In addition to the overall correlation between cytotoxicity and exhaustion, the cytotoxic cells can be sub-divided into highly exhausted (red) and lowly exhausted cells (green) based on comparison to a LOWESS regression (black line). (E–F) Relative expression (log2 fold-change) in high vs. low exhaustion cytotoxic CD8+ T cells from five tumors (x-axis), including 28 genes that were significantly upregulated (P&lt;0.05, permutation test) in high-exhaustion cells across most tumors </a:t>
            </a:r>
            <a:endParaRPr lang="en-US" sz="700" dirty="0"/>
          </a:p>
        </p:txBody>
      </p:sp>
      <p:pic>
        <p:nvPicPr>
          <p:cNvPr id="6" name="Picture 5">
            <a:extLst>
              <a:ext uri="{FF2B5EF4-FFF2-40B4-BE49-F238E27FC236}">
                <a16:creationId xmlns:a16="http://schemas.microsoft.com/office/drawing/2014/main" id="{99B07D19-E636-4BFB-BCCB-5C22416CA661}"/>
              </a:ext>
            </a:extLst>
          </p:cNvPr>
          <p:cNvPicPr>
            <a:picLocks noChangeAspect="1"/>
          </p:cNvPicPr>
          <p:nvPr/>
        </p:nvPicPr>
        <p:blipFill>
          <a:blip r:embed="rId2"/>
          <a:stretch>
            <a:fillRect/>
          </a:stretch>
        </p:blipFill>
        <p:spPr>
          <a:xfrm>
            <a:off x="129097" y="1482895"/>
            <a:ext cx="3546615" cy="2470465"/>
          </a:xfrm>
          <a:prstGeom prst="rect">
            <a:avLst/>
          </a:prstGeom>
        </p:spPr>
      </p:pic>
      <p:pic>
        <p:nvPicPr>
          <p:cNvPr id="9" name="Picture 8">
            <a:extLst>
              <a:ext uri="{FF2B5EF4-FFF2-40B4-BE49-F238E27FC236}">
                <a16:creationId xmlns:a16="http://schemas.microsoft.com/office/drawing/2014/main" id="{E2C2CA3F-F386-46F4-9C8D-D59BDCA351DC}"/>
              </a:ext>
            </a:extLst>
          </p:cNvPr>
          <p:cNvPicPr>
            <a:picLocks noChangeAspect="1"/>
          </p:cNvPicPr>
          <p:nvPr/>
        </p:nvPicPr>
        <p:blipFill rotWithShape="1">
          <a:blip r:embed="rId3"/>
          <a:srcRect r="29096"/>
          <a:stretch/>
        </p:blipFill>
        <p:spPr>
          <a:xfrm>
            <a:off x="4331434" y="1595668"/>
            <a:ext cx="2737120" cy="2402389"/>
          </a:xfrm>
          <a:prstGeom prst="rect">
            <a:avLst/>
          </a:prstGeom>
        </p:spPr>
      </p:pic>
      <p:pic>
        <p:nvPicPr>
          <p:cNvPr id="18" name="Picture 17">
            <a:extLst>
              <a:ext uri="{FF2B5EF4-FFF2-40B4-BE49-F238E27FC236}">
                <a16:creationId xmlns:a16="http://schemas.microsoft.com/office/drawing/2014/main" id="{D8205740-72E4-4121-A4F4-CAEBA2218EC8}"/>
              </a:ext>
            </a:extLst>
          </p:cNvPr>
          <p:cNvPicPr>
            <a:picLocks noChangeAspect="1"/>
          </p:cNvPicPr>
          <p:nvPr/>
        </p:nvPicPr>
        <p:blipFill>
          <a:blip r:embed="rId4"/>
          <a:stretch>
            <a:fillRect/>
          </a:stretch>
        </p:blipFill>
        <p:spPr>
          <a:xfrm>
            <a:off x="8516289" y="1430187"/>
            <a:ext cx="2648460" cy="3344139"/>
          </a:xfrm>
          <a:prstGeom prst="rect">
            <a:avLst/>
          </a:prstGeom>
        </p:spPr>
      </p:pic>
    </p:spTree>
    <p:extLst>
      <p:ext uri="{BB962C8B-B14F-4D97-AF65-F5344CB8AC3E}">
        <p14:creationId xmlns:p14="http://schemas.microsoft.com/office/powerpoint/2010/main" val="4554563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E975A85B-6172-42E7-8F43-B4607140C757}"/>
              </a:ext>
            </a:extLst>
          </p:cNvPr>
          <p:cNvSpPr txBox="1"/>
          <p:nvPr/>
        </p:nvSpPr>
        <p:spPr>
          <a:xfrm>
            <a:off x="104775" y="72504"/>
            <a:ext cx="11419579" cy="954107"/>
          </a:xfrm>
          <a:prstGeom prst="rect">
            <a:avLst/>
          </a:prstGeom>
          <a:noFill/>
        </p:spPr>
        <p:txBody>
          <a:bodyPr wrap="square" rtlCol="0">
            <a:spAutoFit/>
          </a:bodyPr>
          <a:lstStyle/>
          <a:p>
            <a:pPr algn="ctr"/>
            <a:r>
              <a:rPr lang="en-US" sz="2800" dirty="0"/>
              <a:t>(B) Figure 5. Activation-dependent and independent variation in T-cell exhaustion markers</a:t>
            </a:r>
          </a:p>
        </p:txBody>
      </p:sp>
      <p:sp>
        <p:nvSpPr>
          <p:cNvPr id="20" name="TextBox 19">
            <a:extLst>
              <a:ext uri="{FF2B5EF4-FFF2-40B4-BE49-F238E27FC236}">
                <a16:creationId xmlns:a16="http://schemas.microsoft.com/office/drawing/2014/main" id="{170B6C3A-3439-4263-888D-E8F7C10388E3}"/>
              </a:ext>
            </a:extLst>
          </p:cNvPr>
          <p:cNvSpPr txBox="1"/>
          <p:nvPr/>
        </p:nvSpPr>
        <p:spPr>
          <a:xfrm>
            <a:off x="1245734" y="5171700"/>
            <a:ext cx="1947140" cy="307777"/>
          </a:xfrm>
          <a:prstGeom prst="rect">
            <a:avLst/>
          </a:prstGeom>
          <a:noFill/>
        </p:spPr>
        <p:txBody>
          <a:bodyPr wrap="square">
            <a:spAutoFit/>
          </a:bodyPr>
          <a:lstStyle/>
          <a:p>
            <a:r>
              <a:rPr lang="en-US" sz="700" b="1" dirty="0"/>
              <a:t>(E) </a:t>
            </a:r>
            <a:r>
              <a:rPr lang="en-US" sz="700" dirty="0"/>
              <a:t>and 272 genes that were variably associated with high-exhaustion cells across tumors </a:t>
            </a:r>
          </a:p>
        </p:txBody>
      </p:sp>
      <p:sp>
        <p:nvSpPr>
          <p:cNvPr id="22" name="TextBox 21">
            <a:extLst>
              <a:ext uri="{FF2B5EF4-FFF2-40B4-BE49-F238E27FC236}">
                <a16:creationId xmlns:a16="http://schemas.microsoft.com/office/drawing/2014/main" id="{BA84E688-0DA9-49B5-9D74-3AC6B50781C9}"/>
              </a:ext>
            </a:extLst>
          </p:cNvPr>
          <p:cNvSpPr txBox="1"/>
          <p:nvPr/>
        </p:nvSpPr>
        <p:spPr>
          <a:xfrm>
            <a:off x="3574828" y="5006787"/>
            <a:ext cx="1947140" cy="630942"/>
          </a:xfrm>
          <a:prstGeom prst="rect">
            <a:avLst/>
          </a:prstGeom>
          <a:noFill/>
        </p:spPr>
        <p:txBody>
          <a:bodyPr wrap="square">
            <a:spAutoFit/>
          </a:bodyPr>
          <a:lstStyle/>
          <a:p>
            <a:r>
              <a:rPr lang="en-US" sz="700" b="1" dirty="0"/>
              <a:t>(F). </a:t>
            </a:r>
            <a:r>
              <a:rPr lang="en-US" sz="700" dirty="0"/>
              <a:t>Three independently derived exhaustion gene-sets were used to define high and low exhaustion cells (Mel75, (17, 46, 48)), and the corresponding results are represented as distinct columns for each tumor.</a:t>
            </a:r>
          </a:p>
        </p:txBody>
      </p:sp>
      <p:sp>
        <p:nvSpPr>
          <p:cNvPr id="25" name="TextBox 24">
            <a:extLst>
              <a:ext uri="{FF2B5EF4-FFF2-40B4-BE49-F238E27FC236}">
                <a16:creationId xmlns:a16="http://schemas.microsoft.com/office/drawing/2014/main" id="{E1F767A2-4A09-4DD3-A7DE-546195EFA531}"/>
              </a:ext>
            </a:extLst>
          </p:cNvPr>
          <p:cNvSpPr txBox="1"/>
          <p:nvPr/>
        </p:nvSpPr>
        <p:spPr>
          <a:xfrm>
            <a:off x="8238309" y="1583959"/>
            <a:ext cx="3544387" cy="738664"/>
          </a:xfrm>
          <a:prstGeom prst="rect">
            <a:avLst/>
          </a:prstGeom>
          <a:noFill/>
        </p:spPr>
        <p:txBody>
          <a:bodyPr wrap="square">
            <a:spAutoFit/>
          </a:bodyPr>
          <a:lstStyle/>
          <a:p>
            <a:r>
              <a:rPr lang="en-US" sz="700" b="0" i="0" dirty="0">
                <a:effectLst/>
                <a:latin typeface="BlinkMacSystemFont"/>
              </a:rPr>
              <a:t>(</a:t>
            </a:r>
            <a:r>
              <a:rPr lang="en-US" sz="700" b="1" i="0" dirty="0">
                <a:effectLst/>
                <a:latin typeface="BlinkMacSystemFont"/>
              </a:rPr>
              <a:t>G</a:t>
            </a:r>
            <a:r>
              <a:rPr lang="en-US" sz="700" b="0" i="0" dirty="0">
                <a:effectLst/>
                <a:latin typeface="BlinkMacSystemFont"/>
              </a:rPr>
              <a:t>) Expanded TCR clones. Cells were assigned to clusters of TCR segment usage (black bars; Fig. S23), and cluster size (x-axis) was evaluated for significance by control analysis in which TCR segments were shuffled across cells (grey bars). The percentage of Mel75 cells (y-axis) is shown for clusters of small size (1–4 cells) that likely represent non-expanded cells, medium size (5–6 cells) that may reflect expanded clones (FDR=0.12), and large size that most likely reflect expanded clones (FDR=0.005). </a:t>
            </a:r>
            <a:endParaRPr lang="en-US" sz="700" dirty="0"/>
          </a:p>
        </p:txBody>
      </p:sp>
      <p:sp>
        <p:nvSpPr>
          <p:cNvPr id="26" name="TextBox 25">
            <a:extLst>
              <a:ext uri="{FF2B5EF4-FFF2-40B4-BE49-F238E27FC236}">
                <a16:creationId xmlns:a16="http://schemas.microsoft.com/office/drawing/2014/main" id="{EDE16EDD-E65D-4595-9035-7AA9807F815F}"/>
              </a:ext>
            </a:extLst>
          </p:cNvPr>
          <p:cNvSpPr txBox="1"/>
          <p:nvPr/>
        </p:nvSpPr>
        <p:spPr>
          <a:xfrm>
            <a:off x="8238309" y="3302320"/>
            <a:ext cx="3544388" cy="738664"/>
          </a:xfrm>
          <a:prstGeom prst="rect">
            <a:avLst/>
          </a:prstGeom>
          <a:noFill/>
        </p:spPr>
        <p:txBody>
          <a:bodyPr wrap="square">
            <a:spAutoFit/>
          </a:bodyPr>
          <a:lstStyle/>
          <a:p>
            <a:r>
              <a:rPr lang="en-US" sz="700" b="0" i="0" dirty="0">
                <a:effectLst/>
                <a:latin typeface="BlinkMacSystemFont"/>
              </a:rPr>
              <a:t>(</a:t>
            </a:r>
            <a:r>
              <a:rPr lang="en-US" sz="700" b="1" i="0" dirty="0">
                <a:effectLst/>
                <a:latin typeface="BlinkMacSystemFont"/>
              </a:rPr>
              <a:t>H</a:t>
            </a:r>
            <a:r>
              <a:rPr lang="en-US" sz="700" b="0" i="0" dirty="0">
                <a:effectLst/>
                <a:latin typeface="BlinkMacSystemFont"/>
              </a:rPr>
              <a:t>) Expanded clones are depleted of non-exhausted cells and enriched for exhausted cells. Mel75 cells were divided by exhaustion score into low exhaustion (green, bottom 25% of cells) and medium-to-high exhaustion (red, top 75%). Shown is the relative frequency of these exhaustion subsets (y-axis) in each TCR-cluster group (x-axis, as defined in G), defined as log2-ratio of the frequency in that group compared to the frequency across all Mel75 cells. All values were significant (P&lt;10</a:t>
            </a:r>
            <a:r>
              <a:rPr lang="en-US" sz="700" b="0" i="0" baseline="30000" dirty="0">
                <a:effectLst/>
                <a:latin typeface="BlinkMacSystemFont"/>
              </a:rPr>
              <a:t>−5</a:t>
            </a:r>
            <a:r>
              <a:rPr lang="en-US" sz="700" b="0" i="0" dirty="0">
                <a:effectLst/>
                <a:latin typeface="BlinkMacSystemFont"/>
              </a:rPr>
              <a:t>, binomial test).</a:t>
            </a:r>
            <a:endParaRPr lang="en-US" sz="700" dirty="0"/>
          </a:p>
        </p:txBody>
      </p:sp>
      <p:pic>
        <p:nvPicPr>
          <p:cNvPr id="3" name="Picture 2">
            <a:extLst>
              <a:ext uri="{FF2B5EF4-FFF2-40B4-BE49-F238E27FC236}">
                <a16:creationId xmlns:a16="http://schemas.microsoft.com/office/drawing/2014/main" id="{424429E2-B65B-4ED5-981A-1199C834C89B}"/>
              </a:ext>
            </a:extLst>
          </p:cNvPr>
          <p:cNvPicPr>
            <a:picLocks noChangeAspect="1"/>
          </p:cNvPicPr>
          <p:nvPr/>
        </p:nvPicPr>
        <p:blipFill>
          <a:blip r:embed="rId2"/>
          <a:stretch>
            <a:fillRect/>
          </a:stretch>
        </p:blipFill>
        <p:spPr>
          <a:xfrm>
            <a:off x="956561" y="1515864"/>
            <a:ext cx="7183674" cy="3455124"/>
          </a:xfrm>
          <a:prstGeom prst="rect">
            <a:avLst/>
          </a:prstGeom>
        </p:spPr>
      </p:pic>
    </p:spTree>
    <p:extLst>
      <p:ext uri="{BB962C8B-B14F-4D97-AF65-F5344CB8AC3E}">
        <p14:creationId xmlns:p14="http://schemas.microsoft.com/office/powerpoint/2010/main" val="1906135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graphical user interface&#10;&#10;Description automatically generated">
            <a:extLst>
              <a:ext uri="{FF2B5EF4-FFF2-40B4-BE49-F238E27FC236}">
                <a16:creationId xmlns:a16="http://schemas.microsoft.com/office/drawing/2014/main" id="{9AA73F21-B77F-47C4-9E68-11E71C9D07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462" y="1066274"/>
            <a:ext cx="5104504" cy="2220182"/>
          </a:xfrm>
          <a:prstGeom prst="rect">
            <a:avLst/>
          </a:prstGeom>
        </p:spPr>
      </p:pic>
      <p:pic>
        <p:nvPicPr>
          <p:cNvPr id="7" name="Picture 6" descr="Chart&#10;&#10;Description automatically generated">
            <a:extLst>
              <a:ext uri="{FF2B5EF4-FFF2-40B4-BE49-F238E27FC236}">
                <a16:creationId xmlns:a16="http://schemas.microsoft.com/office/drawing/2014/main" id="{A6C4B366-9189-48F9-89B9-A2397C746F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0461" y="3628487"/>
            <a:ext cx="5104505" cy="2163239"/>
          </a:xfrm>
          <a:prstGeom prst="rect">
            <a:avLst/>
          </a:prstGeom>
        </p:spPr>
      </p:pic>
      <p:sp>
        <p:nvSpPr>
          <p:cNvPr id="8" name="TextBox 7">
            <a:extLst>
              <a:ext uri="{FF2B5EF4-FFF2-40B4-BE49-F238E27FC236}">
                <a16:creationId xmlns:a16="http://schemas.microsoft.com/office/drawing/2014/main" id="{B4307F65-BDF1-4390-86CA-2B7A09414C63}"/>
              </a:ext>
            </a:extLst>
          </p:cNvPr>
          <p:cNvSpPr txBox="1"/>
          <p:nvPr/>
        </p:nvSpPr>
        <p:spPr>
          <a:xfrm>
            <a:off x="104775" y="6561995"/>
            <a:ext cx="10791825" cy="276999"/>
          </a:xfrm>
          <a:prstGeom prst="rect">
            <a:avLst/>
          </a:prstGeom>
          <a:noFill/>
        </p:spPr>
        <p:txBody>
          <a:bodyPr wrap="square" rtlCol="0">
            <a:spAutoFit/>
          </a:bodyPr>
          <a:lstStyle/>
          <a:p>
            <a:r>
              <a:rPr lang="en-US" sz="1200" dirty="0"/>
              <a:t>Screenshots from </a:t>
            </a:r>
            <a:r>
              <a:rPr lang="en-US" sz="1200" i="1" dirty="0"/>
              <a:t>Aspen Lecture: An Atlas of Human Cells </a:t>
            </a:r>
            <a:r>
              <a:rPr lang="en-US" sz="1200" dirty="0"/>
              <a:t>from </a:t>
            </a:r>
            <a:r>
              <a:rPr lang="en-US" sz="1200" i="1" dirty="0"/>
              <a:t>The Aspen Institute</a:t>
            </a:r>
            <a:r>
              <a:rPr lang="en-US" sz="1200" dirty="0"/>
              <a:t> YouTube Channel</a:t>
            </a:r>
            <a:endParaRPr lang="en-US" sz="1200" i="1" dirty="0"/>
          </a:p>
        </p:txBody>
      </p:sp>
      <p:sp>
        <p:nvSpPr>
          <p:cNvPr id="9" name="TextBox 8">
            <a:extLst>
              <a:ext uri="{FF2B5EF4-FFF2-40B4-BE49-F238E27FC236}">
                <a16:creationId xmlns:a16="http://schemas.microsoft.com/office/drawing/2014/main" id="{D1E55058-738B-4E3A-B8D8-A64A8E098F48}"/>
              </a:ext>
            </a:extLst>
          </p:cNvPr>
          <p:cNvSpPr txBox="1"/>
          <p:nvPr/>
        </p:nvSpPr>
        <p:spPr>
          <a:xfrm>
            <a:off x="5872065" y="1293489"/>
            <a:ext cx="5120951" cy="4247317"/>
          </a:xfrm>
          <a:prstGeom prst="rect">
            <a:avLst/>
          </a:prstGeom>
          <a:noFill/>
        </p:spPr>
        <p:txBody>
          <a:bodyPr wrap="square" rtlCol="0">
            <a:spAutoFit/>
          </a:bodyPr>
          <a:lstStyle/>
          <a:p>
            <a:pPr marL="285750" indent="-285750">
              <a:buFont typeface="Arial" panose="020B0604020202020204" pitchFamily="34" charset="0"/>
              <a:buChar char="•"/>
            </a:pPr>
            <a:r>
              <a:rPr lang="en-US" dirty="0"/>
              <a:t>Before single cell RNA seq, researchers were aware of 6 types of cells in the trachea. After, researchers found more.</a:t>
            </a:r>
          </a:p>
          <a:p>
            <a:pPr marL="285750" indent="-285750">
              <a:buFont typeface="Arial" panose="020B0604020202020204" pitchFamily="34" charset="0"/>
              <a:buChar char="•"/>
            </a:pPr>
            <a:r>
              <a:rPr lang="en-US" dirty="0"/>
              <a:t>Couple of the new ones was unfamiliar to them. Some genes that are expressed a lot in these cells are, however, familiar. Turns out the cells are like Ionocytes commonly found in fish gills to maintain the ion balance.</a:t>
            </a:r>
          </a:p>
          <a:p>
            <a:pPr marL="285750" indent="-285750">
              <a:buFont typeface="Arial" panose="020B0604020202020204" pitchFamily="34" charset="0"/>
              <a:buChar char="•"/>
            </a:pPr>
            <a:r>
              <a:rPr lang="en-US" dirty="0"/>
              <a:t>One of the genes expressed a lot in these cells, CFTR, is susceptible to “</a:t>
            </a:r>
            <a:r>
              <a:rPr lang="en-US" dirty="0" err="1"/>
              <a:t>Cistic</a:t>
            </a:r>
            <a:r>
              <a:rPr lang="en-US" dirty="0"/>
              <a:t> Fibrosis“ and not so much in ciliated cells are thought before.</a:t>
            </a:r>
          </a:p>
          <a:p>
            <a:pPr marL="285750" indent="-285750">
              <a:buFont typeface="Arial" panose="020B0604020202020204" pitchFamily="34" charset="0"/>
              <a:buChar char="•"/>
            </a:pPr>
            <a:r>
              <a:rPr lang="en-US" dirty="0"/>
              <a:t>Colors in the </a:t>
            </a:r>
            <a:r>
              <a:rPr lang="en-US" dirty="0" err="1"/>
              <a:t>tSNE</a:t>
            </a:r>
            <a:r>
              <a:rPr lang="en-US" dirty="0"/>
              <a:t> chart in both the images are for cells grouped by similarity(“a cluster for a particular type of cell”)</a:t>
            </a:r>
          </a:p>
          <a:p>
            <a:endParaRPr lang="en-US" dirty="0"/>
          </a:p>
        </p:txBody>
      </p:sp>
      <p:sp>
        <p:nvSpPr>
          <p:cNvPr id="10" name="TextBox 9">
            <a:extLst>
              <a:ext uri="{FF2B5EF4-FFF2-40B4-BE49-F238E27FC236}">
                <a16:creationId xmlns:a16="http://schemas.microsoft.com/office/drawing/2014/main" id="{5C29A8D1-BF29-4EBB-A71A-26AEE9EFC731}"/>
              </a:ext>
            </a:extLst>
          </p:cNvPr>
          <p:cNvSpPr txBox="1"/>
          <p:nvPr/>
        </p:nvSpPr>
        <p:spPr>
          <a:xfrm>
            <a:off x="0" y="0"/>
            <a:ext cx="11419579" cy="523220"/>
          </a:xfrm>
          <a:prstGeom prst="rect">
            <a:avLst/>
          </a:prstGeom>
          <a:noFill/>
        </p:spPr>
        <p:txBody>
          <a:bodyPr wrap="square" rtlCol="0">
            <a:spAutoFit/>
          </a:bodyPr>
          <a:lstStyle/>
          <a:p>
            <a:pPr algn="ctr"/>
            <a:r>
              <a:rPr lang="en-US" sz="2800" dirty="0"/>
              <a:t>“Discover cell Types we did not know exist”</a:t>
            </a:r>
          </a:p>
        </p:txBody>
      </p:sp>
    </p:spTree>
    <p:extLst>
      <p:ext uri="{BB962C8B-B14F-4D97-AF65-F5344CB8AC3E}">
        <p14:creationId xmlns:p14="http://schemas.microsoft.com/office/powerpoint/2010/main" val="335375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BF2EDFA-EFBC-4D06-A44E-D310DFAEDFDD}"/>
              </a:ext>
            </a:extLst>
          </p:cNvPr>
          <p:cNvPicPr>
            <a:picLocks noChangeAspect="1"/>
          </p:cNvPicPr>
          <p:nvPr/>
        </p:nvPicPr>
        <p:blipFill>
          <a:blip r:embed="rId2"/>
          <a:stretch>
            <a:fillRect/>
          </a:stretch>
        </p:blipFill>
        <p:spPr>
          <a:xfrm>
            <a:off x="104775" y="583443"/>
            <a:ext cx="5815828" cy="3680647"/>
          </a:xfrm>
          <a:prstGeom prst="rect">
            <a:avLst/>
          </a:prstGeom>
        </p:spPr>
      </p:pic>
      <p:sp>
        <p:nvSpPr>
          <p:cNvPr id="4" name="TextBox 3">
            <a:extLst>
              <a:ext uri="{FF2B5EF4-FFF2-40B4-BE49-F238E27FC236}">
                <a16:creationId xmlns:a16="http://schemas.microsoft.com/office/drawing/2014/main" id="{880B6CE1-DBC9-4E20-99C8-78122665D7F9}"/>
              </a:ext>
            </a:extLst>
          </p:cNvPr>
          <p:cNvSpPr txBox="1"/>
          <p:nvPr/>
        </p:nvSpPr>
        <p:spPr>
          <a:xfrm>
            <a:off x="104775" y="6561995"/>
            <a:ext cx="10791825" cy="276999"/>
          </a:xfrm>
          <a:prstGeom prst="rect">
            <a:avLst/>
          </a:prstGeom>
          <a:noFill/>
        </p:spPr>
        <p:txBody>
          <a:bodyPr wrap="square" rtlCol="0">
            <a:spAutoFit/>
          </a:bodyPr>
          <a:lstStyle/>
          <a:p>
            <a:r>
              <a:rPr lang="en-US" sz="1200" dirty="0"/>
              <a:t>Screenshots from </a:t>
            </a:r>
            <a:r>
              <a:rPr lang="en-US" sz="1200" i="1" dirty="0"/>
              <a:t>Aspen Lecture: An Atlas of Human Cells </a:t>
            </a:r>
            <a:r>
              <a:rPr lang="en-US" sz="1200" dirty="0"/>
              <a:t>from </a:t>
            </a:r>
            <a:r>
              <a:rPr lang="en-US" sz="1200" i="1" dirty="0"/>
              <a:t>The Aspen Institute</a:t>
            </a:r>
            <a:r>
              <a:rPr lang="en-US" sz="1200" dirty="0"/>
              <a:t> YouTube Channel</a:t>
            </a:r>
            <a:endParaRPr lang="en-US" sz="1200" i="1" dirty="0"/>
          </a:p>
        </p:txBody>
      </p:sp>
      <p:pic>
        <p:nvPicPr>
          <p:cNvPr id="6" name="Picture 5">
            <a:extLst>
              <a:ext uri="{FF2B5EF4-FFF2-40B4-BE49-F238E27FC236}">
                <a16:creationId xmlns:a16="http://schemas.microsoft.com/office/drawing/2014/main" id="{3340AFD3-FED7-4FAE-9D62-2B44F6EABBB8}"/>
              </a:ext>
            </a:extLst>
          </p:cNvPr>
          <p:cNvPicPr>
            <a:picLocks noChangeAspect="1"/>
          </p:cNvPicPr>
          <p:nvPr/>
        </p:nvPicPr>
        <p:blipFill>
          <a:blip r:embed="rId3"/>
          <a:stretch>
            <a:fillRect/>
          </a:stretch>
        </p:blipFill>
        <p:spPr>
          <a:xfrm>
            <a:off x="6792684" y="583443"/>
            <a:ext cx="3947897" cy="3761675"/>
          </a:xfrm>
          <a:prstGeom prst="rect">
            <a:avLst/>
          </a:prstGeom>
        </p:spPr>
      </p:pic>
      <p:sp>
        <p:nvSpPr>
          <p:cNvPr id="7" name="TextBox 6">
            <a:extLst>
              <a:ext uri="{FF2B5EF4-FFF2-40B4-BE49-F238E27FC236}">
                <a16:creationId xmlns:a16="http://schemas.microsoft.com/office/drawing/2014/main" id="{A2FB2032-0D2A-4999-B0D9-2B66BF3B90E5}"/>
              </a:ext>
            </a:extLst>
          </p:cNvPr>
          <p:cNvSpPr txBox="1"/>
          <p:nvPr/>
        </p:nvSpPr>
        <p:spPr>
          <a:xfrm>
            <a:off x="104774" y="4405697"/>
            <a:ext cx="5815827" cy="1077218"/>
          </a:xfrm>
          <a:prstGeom prst="rect">
            <a:avLst/>
          </a:prstGeom>
          <a:noFill/>
        </p:spPr>
        <p:txBody>
          <a:bodyPr wrap="square" rtlCol="0">
            <a:spAutoFit/>
          </a:bodyPr>
          <a:lstStyle/>
          <a:p>
            <a:r>
              <a:rPr lang="en-US" sz="1600" dirty="0"/>
              <a:t>Labelled chart above is generated like before: </a:t>
            </a:r>
          </a:p>
          <a:p>
            <a:pPr marL="285750" indent="-285750">
              <a:buFont typeface="Arial" panose="020B0604020202020204" pitchFamily="34" charset="0"/>
              <a:buChar char="•"/>
            </a:pPr>
            <a:r>
              <a:rPr lang="en-US" sz="1600" dirty="0"/>
              <a:t>Every dot in the chart is a cell</a:t>
            </a:r>
          </a:p>
          <a:p>
            <a:pPr marL="285750" indent="-285750">
              <a:buFont typeface="Arial" panose="020B0604020202020204" pitchFamily="34" charset="0"/>
              <a:buChar char="•"/>
            </a:pPr>
            <a:r>
              <a:rPr lang="en-US" sz="1600" dirty="0"/>
              <a:t>Color is given by the algorithm by similarity</a:t>
            </a:r>
          </a:p>
          <a:p>
            <a:endParaRPr lang="en-US" sz="1600" dirty="0"/>
          </a:p>
        </p:txBody>
      </p:sp>
      <p:sp>
        <p:nvSpPr>
          <p:cNvPr id="10" name="TextBox 9">
            <a:extLst>
              <a:ext uri="{FF2B5EF4-FFF2-40B4-BE49-F238E27FC236}">
                <a16:creationId xmlns:a16="http://schemas.microsoft.com/office/drawing/2014/main" id="{687FF3B3-3989-4C31-A41E-5C1FDBF1E49F}"/>
              </a:ext>
            </a:extLst>
          </p:cNvPr>
          <p:cNvSpPr txBox="1"/>
          <p:nvPr/>
        </p:nvSpPr>
        <p:spPr>
          <a:xfrm>
            <a:off x="104775" y="72504"/>
            <a:ext cx="11419579" cy="523220"/>
          </a:xfrm>
          <a:prstGeom prst="rect">
            <a:avLst/>
          </a:prstGeom>
          <a:noFill/>
        </p:spPr>
        <p:txBody>
          <a:bodyPr wrap="square" rtlCol="0">
            <a:spAutoFit/>
          </a:bodyPr>
          <a:lstStyle/>
          <a:p>
            <a:pPr algn="ctr"/>
            <a:r>
              <a:rPr lang="en-US" sz="2800" dirty="0"/>
              <a:t>“Determine the Order of Cells Differentiation”</a:t>
            </a:r>
          </a:p>
        </p:txBody>
      </p:sp>
      <p:sp>
        <p:nvSpPr>
          <p:cNvPr id="12" name="TextBox 11">
            <a:extLst>
              <a:ext uri="{FF2B5EF4-FFF2-40B4-BE49-F238E27FC236}">
                <a16:creationId xmlns:a16="http://schemas.microsoft.com/office/drawing/2014/main" id="{F037285B-564A-4499-B838-6F35B6D94366}"/>
              </a:ext>
            </a:extLst>
          </p:cNvPr>
          <p:cNvSpPr txBox="1"/>
          <p:nvPr/>
        </p:nvSpPr>
        <p:spPr>
          <a:xfrm>
            <a:off x="191860" y="5293706"/>
            <a:ext cx="5815827" cy="1077218"/>
          </a:xfrm>
          <a:prstGeom prst="rect">
            <a:avLst/>
          </a:prstGeom>
          <a:noFill/>
        </p:spPr>
        <p:txBody>
          <a:bodyPr wrap="square" rtlCol="0">
            <a:spAutoFit/>
          </a:bodyPr>
          <a:lstStyle/>
          <a:p>
            <a:r>
              <a:rPr lang="en-US" sz="1600" dirty="0"/>
              <a:t>Second chart difference:</a:t>
            </a:r>
          </a:p>
          <a:p>
            <a:pPr marL="285750" indent="-285750">
              <a:buFont typeface="Arial" panose="020B0604020202020204" pitchFamily="34" charset="0"/>
              <a:buChar char="•"/>
            </a:pPr>
            <a:r>
              <a:rPr lang="en-US" sz="1600" dirty="0"/>
              <a:t>Not colored algorithmically</a:t>
            </a:r>
          </a:p>
          <a:p>
            <a:pPr marL="285750" indent="-285750">
              <a:buFont typeface="Arial" panose="020B0604020202020204" pitchFamily="34" charset="0"/>
              <a:buChar char="•"/>
            </a:pPr>
            <a:r>
              <a:rPr lang="en-US" sz="1600" dirty="0"/>
              <a:t>Colored by time points in which the cells were collected</a:t>
            </a:r>
          </a:p>
          <a:p>
            <a:pPr marL="285750" indent="-285750">
              <a:buFont typeface="Arial" panose="020B0604020202020204" pitchFamily="34" charset="0"/>
              <a:buChar char="•"/>
            </a:pPr>
            <a:r>
              <a:rPr lang="en-US" sz="1600" dirty="0"/>
              <a:t>Timeline starts at the grey cells at the bottom of the chart</a:t>
            </a:r>
          </a:p>
        </p:txBody>
      </p:sp>
      <p:sp>
        <p:nvSpPr>
          <p:cNvPr id="13" name="TextBox 12">
            <a:extLst>
              <a:ext uri="{FF2B5EF4-FFF2-40B4-BE49-F238E27FC236}">
                <a16:creationId xmlns:a16="http://schemas.microsoft.com/office/drawing/2014/main" id="{5D387CAE-8E35-4F71-AAF2-6D8490FD451D}"/>
              </a:ext>
            </a:extLst>
          </p:cNvPr>
          <p:cNvSpPr txBox="1"/>
          <p:nvPr/>
        </p:nvSpPr>
        <p:spPr>
          <a:xfrm>
            <a:off x="6497742" y="4486725"/>
            <a:ext cx="5379933" cy="830997"/>
          </a:xfrm>
          <a:prstGeom prst="rect">
            <a:avLst/>
          </a:prstGeom>
          <a:noFill/>
        </p:spPr>
        <p:txBody>
          <a:bodyPr wrap="square" rtlCol="0">
            <a:spAutoFit/>
          </a:bodyPr>
          <a:lstStyle/>
          <a:p>
            <a:r>
              <a:rPr lang="en-US" sz="1600" dirty="0"/>
              <a:t>Combining the two:</a:t>
            </a:r>
          </a:p>
          <a:p>
            <a:pPr marL="285750" indent="-285750">
              <a:buFont typeface="Arial" panose="020B0604020202020204" pitchFamily="34" charset="0"/>
              <a:buChar char="•"/>
            </a:pPr>
            <a:r>
              <a:rPr lang="en-US" sz="1600" dirty="0"/>
              <a:t>Lineages of each cells all the way from the stem cell</a:t>
            </a:r>
          </a:p>
          <a:p>
            <a:pPr marL="285750" indent="-285750">
              <a:buFont typeface="Arial" panose="020B0604020202020204" pitchFamily="34" charset="0"/>
              <a:buChar char="•"/>
            </a:pPr>
            <a:r>
              <a:rPr lang="en-US" sz="1600" dirty="0">
                <a:solidFill>
                  <a:srgbClr val="FF0000"/>
                </a:solidFill>
              </a:rPr>
              <a:t>Spatial information of the chart is yet to be understood.</a:t>
            </a:r>
          </a:p>
        </p:txBody>
      </p:sp>
    </p:spTree>
    <p:extLst>
      <p:ext uri="{BB962C8B-B14F-4D97-AF65-F5344CB8AC3E}">
        <p14:creationId xmlns:p14="http://schemas.microsoft.com/office/powerpoint/2010/main" val="2961090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2C43260-B3C1-40B7-9A0C-456C671A596D}"/>
              </a:ext>
            </a:extLst>
          </p:cNvPr>
          <p:cNvSpPr txBox="1"/>
          <p:nvPr/>
        </p:nvSpPr>
        <p:spPr>
          <a:xfrm>
            <a:off x="104775" y="72504"/>
            <a:ext cx="11419579" cy="523220"/>
          </a:xfrm>
          <a:prstGeom prst="rect">
            <a:avLst/>
          </a:prstGeom>
          <a:noFill/>
        </p:spPr>
        <p:txBody>
          <a:bodyPr wrap="square" rtlCol="0">
            <a:spAutoFit/>
          </a:bodyPr>
          <a:lstStyle/>
          <a:p>
            <a:pPr algn="ctr"/>
            <a:r>
              <a:rPr lang="en-US" sz="2800" dirty="0"/>
              <a:t>“Identify the Programs Cells use”</a:t>
            </a:r>
          </a:p>
        </p:txBody>
      </p:sp>
      <p:sp>
        <p:nvSpPr>
          <p:cNvPr id="7" name="TextBox 6">
            <a:extLst>
              <a:ext uri="{FF2B5EF4-FFF2-40B4-BE49-F238E27FC236}">
                <a16:creationId xmlns:a16="http://schemas.microsoft.com/office/drawing/2014/main" id="{578597B8-056C-40F6-A67A-231CB82D001C}"/>
              </a:ext>
            </a:extLst>
          </p:cNvPr>
          <p:cNvSpPr txBox="1"/>
          <p:nvPr/>
        </p:nvSpPr>
        <p:spPr>
          <a:xfrm>
            <a:off x="428625" y="1009650"/>
            <a:ext cx="5076825" cy="646331"/>
          </a:xfrm>
          <a:prstGeom prst="rect">
            <a:avLst/>
          </a:prstGeom>
          <a:noFill/>
        </p:spPr>
        <p:txBody>
          <a:bodyPr wrap="square" rtlCol="0">
            <a:spAutoFit/>
          </a:bodyPr>
          <a:lstStyle/>
          <a:p>
            <a:r>
              <a:rPr lang="en-US" dirty="0"/>
              <a:t>Cells need to adapt for different circumstances and stimuli. </a:t>
            </a:r>
          </a:p>
        </p:txBody>
      </p:sp>
      <p:pic>
        <p:nvPicPr>
          <p:cNvPr id="9" name="Picture 8">
            <a:extLst>
              <a:ext uri="{FF2B5EF4-FFF2-40B4-BE49-F238E27FC236}">
                <a16:creationId xmlns:a16="http://schemas.microsoft.com/office/drawing/2014/main" id="{15B2211C-35D1-45F7-8918-756186F0F054}"/>
              </a:ext>
            </a:extLst>
          </p:cNvPr>
          <p:cNvPicPr>
            <a:picLocks noChangeAspect="1"/>
          </p:cNvPicPr>
          <p:nvPr/>
        </p:nvPicPr>
        <p:blipFill>
          <a:blip r:embed="rId2"/>
          <a:stretch>
            <a:fillRect/>
          </a:stretch>
        </p:blipFill>
        <p:spPr>
          <a:xfrm>
            <a:off x="5814564" y="595724"/>
            <a:ext cx="6273479" cy="3366891"/>
          </a:xfrm>
          <a:prstGeom prst="rect">
            <a:avLst/>
          </a:prstGeom>
        </p:spPr>
      </p:pic>
      <p:sp>
        <p:nvSpPr>
          <p:cNvPr id="10" name="TextBox 9">
            <a:extLst>
              <a:ext uri="{FF2B5EF4-FFF2-40B4-BE49-F238E27FC236}">
                <a16:creationId xmlns:a16="http://schemas.microsoft.com/office/drawing/2014/main" id="{D99B0A85-082B-4B95-810A-3EBF5B155872}"/>
              </a:ext>
            </a:extLst>
          </p:cNvPr>
          <p:cNvSpPr txBox="1"/>
          <p:nvPr/>
        </p:nvSpPr>
        <p:spPr>
          <a:xfrm>
            <a:off x="428624" y="2238375"/>
            <a:ext cx="5076825" cy="3970318"/>
          </a:xfrm>
          <a:prstGeom prst="rect">
            <a:avLst/>
          </a:prstGeom>
          <a:noFill/>
        </p:spPr>
        <p:txBody>
          <a:bodyPr wrap="square" rtlCol="0">
            <a:spAutoFit/>
          </a:bodyPr>
          <a:lstStyle/>
          <a:p>
            <a:r>
              <a:rPr lang="en-US" dirty="0"/>
              <a:t>T cells find cancer cells and kill them. But cancer cells can evolve to inhibit the T cells. They use processes in our body that turn off T cells (T cell exhaustion). </a:t>
            </a:r>
          </a:p>
          <a:p>
            <a:r>
              <a:rPr lang="en-US" dirty="0">
                <a:solidFill>
                  <a:srgbClr val="00B050"/>
                </a:solidFill>
              </a:rPr>
              <a:t>Treatment</a:t>
            </a:r>
            <a:r>
              <a:rPr lang="en-US" dirty="0"/>
              <a:t>: Take the inhibition away.</a:t>
            </a:r>
          </a:p>
          <a:p>
            <a:r>
              <a:rPr lang="en-US" dirty="0">
                <a:solidFill>
                  <a:srgbClr val="C00000"/>
                </a:solidFill>
              </a:rPr>
              <a:t>Problem</a:t>
            </a:r>
            <a:r>
              <a:rPr lang="en-US" dirty="0"/>
              <a:t>: Works for some patients and does not for others. Cancer cells activates the “T cell exhaustion” program one way or the other in these patients.</a:t>
            </a:r>
          </a:p>
          <a:p>
            <a:r>
              <a:rPr lang="en-US" dirty="0">
                <a:solidFill>
                  <a:srgbClr val="00B050"/>
                </a:solidFill>
              </a:rPr>
              <a:t>Solution</a:t>
            </a:r>
            <a:r>
              <a:rPr lang="en-US" dirty="0"/>
              <a:t>: Find the program and stop it. Some patients may have the program activated before treatment, some during the treatment. We can predict if a treatment would work based on this. They find a different way to stop the program</a:t>
            </a:r>
          </a:p>
          <a:p>
            <a:r>
              <a:rPr lang="en-US" dirty="0"/>
              <a:t> </a:t>
            </a:r>
          </a:p>
        </p:txBody>
      </p:sp>
      <p:pic>
        <p:nvPicPr>
          <p:cNvPr id="12" name="Picture 11">
            <a:extLst>
              <a:ext uri="{FF2B5EF4-FFF2-40B4-BE49-F238E27FC236}">
                <a16:creationId xmlns:a16="http://schemas.microsoft.com/office/drawing/2014/main" id="{70AA8F01-6D18-4168-9124-3AC2322951E6}"/>
              </a:ext>
            </a:extLst>
          </p:cNvPr>
          <p:cNvPicPr>
            <a:picLocks noChangeAspect="1"/>
          </p:cNvPicPr>
          <p:nvPr/>
        </p:nvPicPr>
        <p:blipFill rotWithShape="1">
          <a:blip r:embed="rId3"/>
          <a:srcRect l="56790" t="8542"/>
          <a:stretch/>
        </p:blipFill>
        <p:spPr>
          <a:xfrm>
            <a:off x="5814564" y="4124130"/>
            <a:ext cx="2710776" cy="2551826"/>
          </a:xfrm>
          <a:prstGeom prst="rect">
            <a:avLst/>
          </a:prstGeom>
        </p:spPr>
      </p:pic>
      <p:pic>
        <p:nvPicPr>
          <p:cNvPr id="14" name="Picture 13">
            <a:extLst>
              <a:ext uri="{FF2B5EF4-FFF2-40B4-BE49-F238E27FC236}">
                <a16:creationId xmlns:a16="http://schemas.microsoft.com/office/drawing/2014/main" id="{7A77EDE1-ECFA-4BF4-9C74-1A138178ECAE}"/>
              </a:ext>
            </a:extLst>
          </p:cNvPr>
          <p:cNvPicPr>
            <a:picLocks noChangeAspect="1"/>
          </p:cNvPicPr>
          <p:nvPr/>
        </p:nvPicPr>
        <p:blipFill rotWithShape="1">
          <a:blip r:embed="rId4"/>
          <a:srcRect l="31842"/>
          <a:stretch/>
        </p:blipFill>
        <p:spPr>
          <a:xfrm>
            <a:off x="8754557" y="4277004"/>
            <a:ext cx="3212186" cy="2246078"/>
          </a:xfrm>
          <a:prstGeom prst="rect">
            <a:avLst/>
          </a:prstGeom>
        </p:spPr>
      </p:pic>
      <p:sp>
        <p:nvSpPr>
          <p:cNvPr id="8" name="TextBox 7">
            <a:extLst>
              <a:ext uri="{FF2B5EF4-FFF2-40B4-BE49-F238E27FC236}">
                <a16:creationId xmlns:a16="http://schemas.microsoft.com/office/drawing/2014/main" id="{6FFBBD9A-8FB3-4B0D-AF77-22B909DFD459}"/>
              </a:ext>
            </a:extLst>
          </p:cNvPr>
          <p:cNvSpPr txBox="1"/>
          <p:nvPr/>
        </p:nvSpPr>
        <p:spPr>
          <a:xfrm>
            <a:off x="104775" y="6561995"/>
            <a:ext cx="10791825" cy="276999"/>
          </a:xfrm>
          <a:prstGeom prst="rect">
            <a:avLst/>
          </a:prstGeom>
          <a:noFill/>
        </p:spPr>
        <p:txBody>
          <a:bodyPr wrap="square" rtlCol="0">
            <a:spAutoFit/>
          </a:bodyPr>
          <a:lstStyle/>
          <a:p>
            <a:r>
              <a:rPr lang="en-US" sz="1200" dirty="0"/>
              <a:t>Screenshots from </a:t>
            </a:r>
            <a:r>
              <a:rPr lang="en-US" sz="1200" i="1" dirty="0"/>
              <a:t>Aspen Lecture: An Atlas of Human Cells </a:t>
            </a:r>
            <a:r>
              <a:rPr lang="en-US" sz="1200" dirty="0"/>
              <a:t>from </a:t>
            </a:r>
            <a:r>
              <a:rPr lang="en-US" sz="1200" i="1" dirty="0"/>
              <a:t>The Aspen Institute</a:t>
            </a:r>
            <a:r>
              <a:rPr lang="en-US" sz="1200" dirty="0"/>
              <a:t> YouTube Channel</a:t>
            </a:r>
            <a:endParaRPr lang="en-US" sz="1200" i="1" dirty="0"/>
          </a:p>
        </p:txBody>
      </p:sp>
    </p:spTree>
    <p:extLst>
      <p:ext uri="{BB962C8B-B14F-4D97-AF65-F5344CB8AC3E}">
        <p14:creationId xmlns:p14="http://schemas.microsoft.com/office/powerpoint/2010/main" val="3506495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6BD9A2F-B13C-470A-A31C-8D63BBE0619D}"/>
              </a:ext>
            </a:extLst>
          </p:cNvPr>
          <p:cNvSpPr txBox="1"/>
          <p:nvPr/>
        </p:nvSpPr>
        <p:spPr>
          <a:xfrm>
            <a:off x="104775" y="72504"/>
            <a:ext cx="11419579" cy="523220"/>
          </a:xfrm>
          <a:prstGeom prst="rect">
            <a:avLst/>
          </a:prstGeom>
          <a:noFill/>
        </p:spPr>
        <p:txBody>
          <a:bodyPr wrap="square" rtlCol="0">
            <a:spAutoFit/>
          </a:bodyPr>
          <a:lstStyle/>
          <a:p>
            <a:pPr algn="ctr"/>
            <a:r>
              <a:rPr lang="en-US" sz="2800" dirty="0"/>
              <a:t>“Understanding the Basis and Treatment of Complex Genetic Disease”</a:t>
            </a:r>
          </a:p>
        </p:txBody>
      </p:sp>
      <p:pic>
        <p:nvPicPr>
          <p:cNvPr id="6" name="Picture 5">
            <a:extLst>
              <a:ext uri="{FF2B5EF4-FFF2-40B4-BE49-F238E27FC236}">
                <a16:creationId xmlns:a16="http://schemas.microsoft.com/office/drawing/2014/main" id="{86D0977B-9821-40A4-91E9-5EBE87067189}"/>
              </a:ext>
            </a:extLst>
          </p:cNvPr>
          <p:cNvPicPr>
            <a:picLocks noChangeAspect="1"/>
          </p:cNvPicPr>
          <p:nvPr/>
        </p:nvPicPr>
        <p:blipFill>
          <a:blip r:embed="rId2"/>
          <a:stretch>
            <a:fillRect/>
          </a:stretch>
        </p:blipFill>
        <p:spPr>
          <a:xfrm>
            <a:off x="238253" y="564709"/>
            <a:ext cx="6920881" cy="3054791"/>
          </a:xfrm>
          <a:prstGeom prst="rect">
            <a:avLst/>
          </a:prstGeom>
        </p:spPr>
      </p:pic>
      <p:pic>
        <p:nvPicPr>
          <p:cNvPr id="9" name="Picture 8">
            <a:extLst>
              <a:ext uri="{FF2B5EF4-FFF2-40B4-BE49-F238E27FC236}">
                <a16:creationId xmlns:a16="http://schemas.microsoft.com/office/drawing/2014/main" id="{C8C6D098-F64A-4B51-8329-7F9F18A865A2}"/>
              </a:ext>
            </a:extLst>
          </p:cNvPr>
          <p:cNvPicPr>
            <a:picLocks noChangeAspect="1"/>
          </p:cNvPicPr>
          <p:nvPr/>
        </p:nvPicPr>
        <p:blipFill>
          <a:blip r:embed="rId3"/>
          <a:stretch>
            <a:fillRect/>
          </a:stretch>
        </p:blipFill>
        <p:spPr>
          <a:xfrm>
            <a:off x="7301210" y="780034"/>
            <a:ext cx="4757439" cy="2505139"/>
          </a:xfrm>
          <a:prstGeom prst="rect">
            <a:avLst/>
          </a:prstGeom>
        </p:spPr>
      </p:pic>
      <p:sp>
        <p:nvSpPr>
          <p:cNvPr id="10" name="TextBox 9">
            <a:extLst>
              <a:ext uri="{FF2B5EF4-FFF2-40B4-BE49-F238E27FC236}">
                <a16:creationId xmlns:a16="http://schemas.microsoft.com/office/drawing/2014/main" id="{F6AA80FB-2536-4768-8053-FD82914ADE52}"/>
              </a:ext>
            </a:extLst>
          </p:cNvPr>
          <p:cNvSpPr txBox="1"/>
          <p:nvPr/>
        </p:nvSpPr>
        <p:spPr>
          <a:xfrm>
            <a:off x="171062" y="4060190"/>
            <a:ext cx="5756987" cy="2031325"/>
          </a:xfrm>
          <a:prstGeom prst="rect">
            <a:avLst/>
          </a:prstGeom>
          <a:noFill/>
        </p:spPr>
        <p:txBody>
          <a:bodyPr wrap="square" rtlCol="0">
            <a:spAutoFit/>
          </a:bodyPr>
          <a:lstStyle/>
          <a:p>
            <a:r>
              <a:rPr lang="en-US" dirty="0"/>
              <a:t>For patients with Ulcerative colitis(UC), tissue cells are collected from the intestine and compared to healthy tissue cells from people without the disease.  </a:t>
            </a:r>
          </a:p>
          <a:p>
            <a:endParaRPr lang="en-US" dirty="0"/>
          </a:p>
          <a:p>
            <a:r>
              <a:rPr lang="en-US" dirty="0"/>
              <a:t>The cells are mapped in the same was as the 1</a:t>
            </a:r>
            <a:r>
              <a:rPr lang="en-US" baseline="30000" dirty="0"/>
              <a:t>st</a:t>
            </a:r>
            <a:r>
              <a:rPr lang="en-US" dirty="0"/>
              <a:t> Test case. Some cells are found in the patients which are not among the healthy cells like </a:t>
            </a:r>
            <a:r>
              <a:rPr lang="en-US" dirty="0" err="1"/>
              <a:t>Inflam</a:t>
            </a:r>
            <a:r>
              <a:rPr lang="en-US" dirty="0"/>
              <a:t>. Fibroblasts and M-like cells.</a:t>
            </a:r>
          </a:p>
        </p:txBody>
      </p:sp>
      <p:sp>
        <p:nvSpPr>
          <p:cNvPr id="11" name="TextBox 10">
            <a:extLst>
              <a:ext uri="{FF2B5EF4-FFF2-40B4-BE49-F238E27FC236}">
                <a16:creationId xmlns:a16="http://schemas.microsoft.com/office/drawing/2014/main" id="{06CEE973-C513-4017-A5FD-56A2966D74E3}"/>
              </a:ext>
            </a:extLst>
          </p:cNvPr>
          <p:cNvSpPr txBox="1"/>
          <p:nvPr/>
        </p:nvSpPr>
        <p:spPr>
          <a:xfrm>
            <a:off x="7696205" y="3429000"/>
            <a:ext cx="4324733" cy="2031325"/>
          </a:xfrm>
          <a:prstGeom prst="rect">
            <a:avLst/>
          </a:prstGeom>
          <a:noFill/>
        </p:spPr>
        <p:txBody>
          <a:bodyPr wrap="square" rtlCol="0">
            <a:spAutoFit/>
          </a:bodyPr>
          <a:lstStyle/>
          <a:p>
            <a:r>
              <a:rPr lang="en-US" dirty="0"/>
              <a:t>So, in order to target those cells to develop therapy for UC, the gene expressions of the risky cells should be checked and compared with healthy cells.  </a:t>
            </a:r>
          </a:p>
          <a:p>
            <a:endParaRPr lang="en-US" dirty="0"/>
          </a:p>
          <a:p>
            <a:r>
              <a:rPr lang="en-US" dirty="0">
                <a:solidFill>
                  <a:srgbClr val="00B050"/>
                </a:solidFill>
              </a:rPr>
              <a:t>M-like cells are found to expressed more in UC patients compared to healthy patients     </a:t>
            </a:r>
          </a:p>
        </p:txBody>
      </p:sp>
      <p:cxnSp>
        <p:nvCxnSpPr>
          <p:cNvPr id="13" name="Connector: Elbow 12">
            <a:extLst>
              <a:ext uri="{FF2B5EF4-FFF2-40B4-BE49-F238E27FC236}">
                <a16:creationId xmlns:a16="http://schemas.microsoft.com/office/drawing/2014/main" id="{ECEDAB23-F996-4DEE-BA53-15697E6F431B}"/>
              </a:ext>
            </a:extLst>
          </p:cNvPr>
          <p:cNvCxnSpPr>
            <a:cxnSpLocks/>
            <a:endCxn id="11" idx="1"/>
          </p:cNvCxnSpPr>
          <p:nvPr/>
        </p:nvCxnSpPr>
        <p:spPr>
          <a:xfrm flipV="1">
            <a:off x="5886061" y="4444663"/>
            <a:ext cx="1810144" cy="105106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13557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5778932-E8B1-41CC-A242-77B0F6D506A7}"/>
              </a:ext>
            </a:extLst>
          </p:cNvPr>
          <p:cNvSpPr txBox="1"/>
          <p:nvPr/>
        </p:nvSpPr>
        <p:spPr>
          <a:xfrm>
            <a:off x="298580" y="345233"/>
            <a:ext cx="8845420" cy="2800767"/>
          </a:xfrm>
          <a:prstGeom prst="rect">
            <a:avLst/>
          </a:prstGeom>
          <a:noFill/>
        </p:spPr>
        <p:txBody>
          <a:bodyPr wrap="square" rtlCol="0">
            <a:spAutoFit/>
          </a:bodyPr>
          <a:lstStyle/>
          <a:p>
            <a:r>
              <a:rPr lang="en-US" sz="1600" dirty="0"/>
              <a:t>Papers used for the talk:</a:t>
            </a:r>
          </a:p>
          <a:p>
            <a:r>
              <a:rPr lang="en-US" sz="1600" dirty="0"/>
              <a:t>Test Case 1: </a:t>
            </a:r>
          </a:p>
          <a:p>
            <a:r>
              <a:rPr lang="en-US" sz="1600" dirty="0"/>
              <a:t>Test Case 2: </a:t>
            </a:r>
            <a:r>
              <a:rPr lang="en-US" sz="1600" dirty="0">
                <a:hlinkClick r:id="rId2"/>
              </a:rPr>
              <a:t>https://www.ncbi.nlm.nih.gov/pmc/articles/PMC6247916/</a:t>
            </a:r>
            <a:endParaRPr lang="en-US" sz="1600" dirty="0"/>
          </a:p>
          <a:p>
            <a:r>
              <a:rPr lang="en-US" sz="1600" dirty="0"/>
              <a:t>Test Case 2 - Human Blood Cells : </a:t>
            </a:r>
            <a:r>
              <a:rPr lang="en-US" sz="1600" dirty="0">
                <a:hlinkClick r:id="rId3"/>
              </a:rPr>
              <a:t>https://pubmed.ncbi.nlm.nih.gov/27124452/</a:t>
            </a:r>
            <a:endParaRPr lang="en-US" sz="1600" dirty="0">
              <a:solidFill>
                <a:srgbClr val="0563C1"/>
              </a:solidFill>
              <a:latin typeface="Helvetica" panose="020B0604020202020204" pitchFamily="34" charset="0"/>
            </a:endParaRPr>
          </a:p>
          <a:p>
            <a:r>
              <a:rPr lang="en-US" sz="1600" b="0" i="0" u="none" strike="noStrike" dirty="0">
                <a:effectLst/>
                <a:latin typeface="Calibri" panose="020F0502020204030204" pitchFamily="34" charset="0"/>
                <a:cs typeface="Calibri" panose="020F0502020204030204" pitchFamily="34" charset="0"/>
              </a:rPr>
              <a:t>Test Case 3: </a:t>
            </a:r>
            <a:r>
              <a:rPr lang="en-US" sz="1600" b="0" i="0" u="none" strike="noStrike" dirty="0">
                <a:effectLst/>
                <a:latin typeface="Calibri" panose="020F0502020204030204" pitchFamily="34" charset="0"/>
                <a:cs typeface="Calibri" panose="020F0502020204030204" pitchFamily="34" charset="0"/>
                <a:hlinkClick r:id="rId3"/>
              </a:rPr>
              <a:t>https://pubmed.ncbi.nlm.nih.gov/27124452/</a:t>
            </a:r>
            <a:endParaRPr lang="en-US" sz="1600" b="0" i="0" u="none" strike="noStrike" dirty="0">
              <a:effectLst/>
              <a:latin typeface="Calibri" panose="020F0502020204030204" pitchFamily="34" charset="0"/>
              <a:cs typeface="Calibri" panose="020F0502020204030204" pitchFamily="34" charset="0"/>
            </a:endParaRPr>
          </a:p>
          <a:p>
            <a:r>
              <a:rPr lang="en-US" sz="1600" b="0" i="0" u="none" strike="noStrike" dirty="0">
                <a:effectLst/>
                <a:latin typeface="Calibri" panose="020F0502020204030204" pitchFamily="34" charset="0"/>
                <a:cs typeface="Calibri" panose="020F0502020204030204" pitchFamily="34" charset="0"/>
              </a:rPr>
              <a:t>Test Case 4: </a:t>
            </a:r>
            <a:r>
              <a:rPr lang="en-US" sz="1600" b="0" i="0" u="none" strike="noStrike" dirty="0">
                <a:effectLst/>
                <a:latin typeface="Calibri" panose="020F0502020204030204" pitchFamily="34" charset="0"/>
                <a:cs typeface="Calibri" panose="020F0502020204030204" pitchFamily="34" charset="0"/>
                <a:hlinkClick r:id="rId4"/>
              </a:rPr>
              <a:t>https://www.biorxiv.org/content/10.1101/455451v1</a:t>
            </a:r>
            <a:endParaRPr lang="en-US" sz="1600" b="0" i="0" u="none" strike="noStrike" dirty="0">
              <a:effectLst/>
              <a:latin typeface="Calibri" panose="020F0502020204030204" pitchFamily="34" charset="0"/>
              <a:cs typeface="Calibri" panose="020F0502020204030204" pitchFamily="34" charset="0"/>
            </a:endParaRPr>
          </a:p>
          <a:p>
            <a:endParaRPr lang="en-US" sz="1600" dirty="0">
              <a:latin typeface="Calibri" panose="020F0502020204030204" pitchFamily="34" charset="0"/>
              <a:cs typeface="Calibri" panose="020F0502020204030204" pitchFamily="34" charset="0"/>
            </a:endParaRPr>
          </a:p>
          <a:p>
            <a:r>
              <a:rPr lang="en-US" sz="1600" dirty="0">
                <a:latin typeface="Calibri" panose="020F0502020204030204" pitchFamily="34" charset="0"/>
                <a:cs typeface="Calibri" panose="020F0502020204030204" pitchFamily="34" charset="0"/>
              </a:rPr>
              <a:t>Diagrams in zebrafish generated using URD: </a:t>
            </a:r>
            <a:r>
              <a:rPr lang="en-US" sz="1600" dirty="0">
                <a:latin typeface="Calibri" panose="020F0502020204030204" pitchFamily="34" charset="0"/>
                <a:cs typeface="Calibri" panose="020F0502020204030204" pitchFamily="34" charset="0"/>
                <a:hlinkClick r:id="rId5"/>
              </a:rPr>
              <a:t>https://github.com/farrellja/URD</a:t>
            </a:r>
            <a:endParaRPr lang="en-US" sz="1600" dirty="0">
              <a:latin typeface="Calibri" panose="020F0502020204030204" pitchFamily="34" charset="0"/>
              <a:cs typeface="Calibri" panose="020F0502020204030204" pitchFamily="34" charset="0"/>
            </a:endParaRPr>
          </a:p>
          <a:p>
            <a:r>
              <a:rPr lang="en-US" sz="1600" b="1" i="0" dirty="0">
                <a:solidFill>
                  <a:schemeClr val="bg2">
                    <a:lumMod val="50000"/>
                  </a:schemeClr>
                </a:solidFill>
                <a:effectLst/>
                <a:latin typeface="-apple-system"/>
              </a:rPr>
              <a:t>URD</a:t>
            </a:r>
            <a:r>
              <a:rPr lang="en-US" sz="1600" b="0" i="0" dirty="0">
                <a:solidFill>
                  <a:schemeClr val="bg2">
                    <a:lumMod val="50000"/>
                  </a:schemeClr>
                </a:solidFill>
                <a:effectLst/>
                <a:latin typeface="-apple-system"/>
              </a:rPr>
              <a:t> is an R package designed for reconstructing transcriptional trajectories underlying specification or differentiation processes in the form of a branching tree, using single cell RNA-sequencing data. </a:t>
            </a:r>
            <a:endParaRPr lang="en-US" sz="1600" b="0" i="0" u="none" strike="noStrike" dirty="0">
              <a:solidFill>
                <a:schemeClr val="bg2">
                  <a:lumMod val="50000"/>
                </a:schemeClr>
              </a:solidFill>
              <a:effectLst/>
              <a:latin typeface="Calibri" panose="020F0502020204030204" pitchFamily="34" charset="0"/>
              <a:cs typeface="Calibri" panose="020F0502020204030204" pitchFamily="34" charset="0"/>
            </a:endParaRPr>
          </a:p>
          <a:p>
            <a:endParaRPr lang="en-US" sz="1600" b="0" i="0" u="none" strike="noStrike" dirty="0">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92318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E7AA7E8-8006-4E1F-A566-FCF37EE6F3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C04F69F0-2736-4E53-AE62-9567015387D9}"/>
              </a:ext>
            </a:extLst>
          </p:cNvPr>
          <p:cNvSpPr>
            <a:spLocks noGrp="1"/>
          </p:cNvSpPr>
          <p:nvPr>
            <p:ph type="ctrTitle"/>
          </p:nvPr>
        </p:nvSpPr>
        <p:spPr>
          <a:xfrm>
            <a:off x="242910" y="1598246"/>
            <a:ext cx="4626709" cy="5122985"/>
          </a:xfrm>
        </p:spPr>
        <p:txBody>
          <a:bodyPr anchor="t">
            <a:normAutofit/>
          </a:bodyPr>
          <a:lstStyle/>
          <a:p>
            <a:pPr algn="r"/>
            <a:r>
              <a:rPr lang="en-US" sz="8000">
                <a:solidFill>
                  <a:srgbClr val="FFFFFF"/>
                </a:solidFill>
              </a:rPr>
              <a:t>Deep Dive Into the Test Cases</a:t>
            </a:r>
          </a:p>
        </p:txBody>
      </p:sp>
      <p:sp>
        <p:nvSpPr>
          <p:cNvPr id="3" name="Subtitle 2">
            <a:extLst>
              <a:ext uri="{FF2B5EF4-FFF2-40B4-BE49-F238E27FC236}">
                <a16:creationId xmlns:a16="http://schemas.microsoft.com/office/drawing/2014/main" id="{8E8E0633-4091-4E84-BE4F-DAF718972AEF}"/>
              </a:ext>
            </a:extLst>
          </p:cNvPr>
          <p:cNvSpPr>
            <a:spLocks noGrp="1"/>
          </p:cNvSpPr>
          <p:nvPr>
            <p:ph type="subTitle" idx="1"/>
          </p:nvPr>
        </p:nvSpPr>
        <p:spPr>
          <a:xfrm>
            <a:off x="5792994" y="1590840"/>
            <a:ext cx="5101652" cy="1551753"/>
          </a:xfrm>
        </p:spPr>
        <p:txBody>
          <a:bodyPr>
            <a:normAutofit fontScale="85000" lnSpcReduction="20000"/>
          </a:bodyPr>
          <a:lstStyle/>
          <a:p>
            <a:pPr algn="l"/>
            <a:r>
              <a:rPr lang="en-US" sz="4400" dirty="0">
                <a:solidFill>
                  <a:srgbClr val="FFFFFF"/>
                </a:solidFill>
              </a:rPr>
              <a:t>Test Case 3: “Identify the Programs Cells use”</a:t>
            </a:r>
          </a:p>
          <a:p>
            <a:pPr algn="l"/>
            <a:r>
              <a:rPr lang="en-US" sz="4400" dirty="0">
                <a:solidFill>
                  <a:srgbClr val="FFFFFF"/>
                </a:solidFill>
              </a:rPr>
              <a:t> </a:t>
            </a:r>
          </a:p>
        </p:txBody>
      </p:sp>
      <p:cxnSp>
        <p:nvCxnSpPr>
          <p:cNvPr id="10" name="Straight Connector 9">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322" y="1589368"/>
            <a:ext cx="0" cy="5259754"/>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sp>
        <p:nvSpPr>
          <p:cNvPr id="7" name="Subtitle 2">
            <a:extLst>
              <a:ext uri="{FF2B5EF4-FFF2-40B4-BE49-F238E27FC236}">
                <a16:creationId xmlns:a16="http://schemas.microsoft.com/office/drawing/2014/main" id="{7CBBBC3F-374E-429F-B538-B460160553C0}"/>
              </a:ext>
            </a:extLst>
          </p:cNvPr>
          <p:cNvSpPr txBox="1">
            <a:spLocks/>
          </p:cNvSpPr>
          <p:nvPr/>
        </p:nvSpPr>
        <p:spPr>
          <a:xfrm>
            <a:off x="5538653" y="3957556"/>
            <a:ext cx="6531422" cy="1551753"/>
          </a:xfrm>
          <a:prstGeom prst="rect">
            <a:avLst/>
          </a:prstGeom>
        </p:spPr>
        <p:txBody>
          <a:bodyPr vert="horz" lIns="91440" tIns="45720" rIns="91440" bIns="45720" rtlCol="0">
            <a:normAutofit fontScale="77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3600" i="0" u="sng" dirty="0">
                <a:solidFill>
                  <a:srgbClr val="212121"/>
                </a:solidFill>
                <a:effectLst/>
                <a:latin typeface="Merriweather" panose="020B0604020202020204" pitchFamily="2" charset="0"/>
                <a:hlinkClick r:id="rId2"/>
              </a:rPr>
              <a:t>Dissecting the multicellular ecosystem of metastatic melanoma by single-cell RNA-seq</a:t>
            </a:r>
            <a:endParaRPr lang="en-US" sz="3600" i="0" u="sng" dirty="0">
              <a:solidFill>
                <a:srgbClr val="212121"/>
              </a:solidFill>
              <a:effectLst/>
              <a:latin typeface="Merriweather" panose="020B0604020202020204" pitchFamily="2" charset="0"/>
            </a:endParaRPr>
          </a:p>
          <a:p>
            <a:pPr algn="l"/>
            <a:r>
              <a:rPr lang="en-US" sz="4400" u="sng" dirty="0">
                <a:solidFill>
                  <a:srgbClr val="FFFFFF"/>
                </a:solidFill>
              </a:rPr>
              <a:t> </a:t>
            </a:r>
          </a:p>
        </p:txBody>
      </p:sp>
    </p:spTree>
    <p:extLst>
      <p:ext uri="{BB962C8B-B14F-4D97-AF65-F5344CB8AC3E}">
        <p14:creationId xmlns:p14="http://schemas.microsoft.com/office/powerpoint/2010/main" val="8304390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601497"/>
            <a:ext cx="1014060" cy="2017580"/>
            <a:chOff x="0" y="4601497"/>
            <a:chExt cx="1014060" cy="2017580"/>
          </a:xfrm>
        </p:grpSpPr>
        <p:sp>
          <p:nvSpPr>
            <p:cNvPr id="13" name="Isosceles Triangle 12">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19290" y="1"/>
            <a:ext cx="972709" cy="1935307"/>
            <a:chOff x="10918968" y="713127"/>
            <a:chExt cx="1273032" cy="2532832"/>
          </a:xfrm>
        </p:grpSpPr>
        <p:sp>
          <p:nvSpPr>
            <p:cNvPr id="17" name="Rectangle 16">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Isosceles Triangle 17">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5" name="TextBox 14">
            <a:extLst>
              <a:ext uri="{FF2B5EF4-FFF2-40B4-BE49-F238E27FC236}">
                <a16:creationId xmlns:a16="http://schemas.microsoft.com/office/drawing/2014/main" id="{E975A85B-6172-42E7-8F43-B4607140C757}"/>
              </a:ext>
            </a:extLst>
          </p:cNvPr>
          <p:cNvSpPr txBox="1"/>
          <p:nvPr/>
        </p:nvSpPr>
        <p:spPr>
          <a:xfrm>
            <a:off x="104775" y="72504"/>
            <a:ext cx="11419579" cy="523220"/>
          </a:xfrm>
          <a:prstGeom prst="rect">
            <a:avLst/>
          </a:prstGeom>
          <a:noFill/>
        </p:spPr>
        <p:txBody>
          <a:bodyPr wrap="square" rtlCol="0">
            <a:spAutoFit/>
          </a:bodyPr>
          <a:lstStyle/>
          <a:p>
            <a:pPr algn="ctr"/>
            <a:r>
              <a:rPr lang="en-US" sz="2800" dirty="0"/>
              <a:t>Figure 1: Dissection of melanoma with single-cell RNA-seq</a:t>
            </a:r>
          </a:p>
        </p:txBody>
      </p:sp>
      <p:sp>
        <p:nvSpPr>
          <p:cNvPr id="20" name="TextBox 19">
            <a:extLst>
              <a:ext uri="{FF2B5EF4-FFF2-40B4-BE49-F238E27FC236}">
                <a16:creationId xmlns:a16="http://schemas.microsoft.com/office/drawing/2014/main" id="{1B0AA650-6096-41D3-842E-49CA0E2DD6D6}"/>
              </a:ext>
            </a:extLst>
          </p:cNvPr>
          <p:cNvSpPr txBox="1"/>
          <p:nvPr/>
        </p:nvSpPr>
        <p:spPr>
          <a:xfrm>
            <a:off x="6594958" y="3429001"/>
            <a:ext cx="4710436" cy="800100"/>
          </a:xfrm>
          <a:prstGeom prst="rect">
            <a:avLst/>
          </a:prstGeom>
        </p:spPr>
        <p:txBody>
          <a:bodyPr vert="horz" lIns="91440" tIns="45720" rIns="91440" bIns="45720" rtlCol="0">
            <a:normAutofit/>
          </a:bodyPr>
          <a:lstStyle/>
          <a:p>
            <a:pPr>
              <a:lnSpc>
                <a:spcPct val="90000"/>
              </a:lnSpc>
              <a:spcAft>
                <a:spcPts val="600"/>
              </a:spcAft>
            </a:pPr>
            <a:r>
              <a:rPr lang="en-US" sz="700" b="1" i="0" dirty="0">
                <a:effectLst/>
              </a:rPr>
              <a:t>(C,D)</a:t>
            </a:r>
            <a:r>
              <a:rPr lang="en-US" sz="700" b="0" i="0" dirty="0">
                <a:effectLst/>
              </a:rPr>
              <a:t> Single cell expression profiles distinguish malignant and non-malignant cell types. Shown are t-SNE plots of malignant (C, shown are the six tumors each with &gt;50 malignant cells) and non-malignant (D) cells (as called from inferred CNVs as in B) from 11 tumors with &gt;100 cells per tumor (color code). Clusters of non-malignant cells (called by </a:t>
            </a:r>
            <a:r>
              <a:rPr lang="en-US" sz="700" b="0" i="0" dirty="0" err="1">
                <a:effectLst/>
              </a:rPr>
              <a:t>DBScan</a:t>
            </a:r>
            <a:r>
              <a:rPr lang="en-US" sz="700" b="0" i="0" dirty="0">
                <a:effectLst/>
              </a:rPr>
              <a:t>, (</a:t>
            </a:r>
            <a:r>
              <a:rPr lang="en-US" sz="700" b="0" i="0" dirty="0">
                <a:effectLst/>
                <a:hlinkClick r:id="rId2"/>
              </a:rPr>
              <a:t>17</a:t>
            </a:r>
            <a:r>
              <a:rPr lang="en-US" sz="700" b="0" i="0" dirty="0">
                <a:effectLst/>
              </a:rPr>
              <a:t>)) are marked by dashed ellipses and were annotated as T cells, B cells, macrophages, CAFs and endothelial cells, from preferentially expressed genes</a:t>
            </a:r>
            <a:endParaRPr lang="en-US" sz="700" dirty="0"/>
          </a:p>
        </p:txBody>
      </p:sp>
      <p:pic>
        <p:nvPicPr>
          <p:cNvPr id="25" name="Picture 24">
            <a:extLst>
              <a:ext uri="{FF2B5EF4-FFF2-40B4-BE49-F238E27FC236}">
                <a16:creationId xmlns:a16="http://schemas.microsoft.com/office/drawing/2014/main" id="{9F1E05F2-48CB-42CE-A662-290048DF51A8}"/>
              </a:ext>
            </a:extLst>
          </p:cNvPr>
          <p:cNvPicPr>
            <a:picLocks noChangeAspect="1"/>
          </p:cNvPicPr>
          <p:nvPr/>
        </p:nvPicPr>
        <p:blipFill>
          <a:blip r:embed="rId3"/>
          <a:stretch>
            <a:fillRect/>
          </a:stretch>
        </p:blipFill>
        <p:spPr>
          <a:xfrm>
            <a:off x="104775" y="676449"/>
            <a:ext cx="4214225" cy="1828958"/>
          </a:xfrm>
          <a:prstGeom prst="rect">
            <a:avLst/>
          </a:prstGeom>
        </p:spPr>
      </p:pic>
      <p:sp>
        <p:nvSpPr>
          <p:cNvPr id="26" name="TextBox 25">
            <a:extLst>
              <a:ext uri="{FF2B5EF4-FFF2-40B4-BE49-F238E27FC236}">
                <a16:creationId xmlns:a16="http://schemas.microsoft.com/office/drawing/2014/main" id="{E218DB87-A250-4F26-BF49-70ED44EE8569}"/>
              </a:ext>
            </a:extLst>
          </p:cNvPr>
          <p:cNvSpPr txBox="1"/>
          <p:nvPr/>
        </p:nvSpPr>
        <p:spPr>
          <a:xfrm>
            <a:off x="717150" y="2505407"/>
            <a:ext cx="3601849" cy="633945"/>
          </a:xfrm>
          <a:prstGeom prst="rect">
            <a:avLst/>
          </a:prstGeom>
        </p:spPr>
        <p:txBody>
          <a:bodyPr vert="horz" lIns="91440" tIns="45720" rIns="91440" bIns="45720" rtlCol="0">
            <a:normAutofit fontScale="92500" lnSpcReduction="20000"/>
          </a:bodyPr>
          <a:lstStyle/>
          <a:p>
            <a:pPr>
              <a:lnSpc>
                <a:spcPct val="90000"/>
              </a:lnSpc>
              <a:spcAft>
                <a:spcPts val="600"/>
              </a:spcAft>
            </a:pPr>
            <a:r>
              <a:rPr lang="en-US" sz="800" b="1" i="0" dirty="0">
                <a:effectLst/>
              </a:rPr>
              <a:t>(B)</a:t>
            </a:r>
            <a:r>
              <a:rPr lang="en-US" sz="800" b="0" i="0" dirty="0">
                <a:effectLst/>
              </a:rPr>
              <a:t> Chromosomal landscape of inferred large-scale copy number variations (CNVs) distinguishes malignant from non-malignant cells. The Mel80 tumor is shown with individual cells (y-axis) and chromosomal regions (x-axis). </a:t>
            </a:r>
          </a:p>
          <a:p>
            <a:pPr>
              <a:lnSpc>
                <a:spcPct val="90000"/>
              </a:lnSpc>
              <a:spcAft>
                <a:spcPts val="600"/>
              </a:spcAft>
            </a:pPr>
            <a:r>
              <a:rPr lang="en-US" sz="800" b="0" i="0" dirty="0">
                <a:solidFill>
                  <a:srgbClr val="FF0000"/>
                </a:solidFill>
                <a:effectLst/>
              </a:rPr>
              <a:t>Amplifications (red) </a:t>
            </a:r>
            <a:r>
              <a:rPr lang="en-US" sz="800" b="0" i="0" dirty="0">
                <a:solidFill>
                  <a:schemeClr val="accent1"/>
                </a:solidFill>
                <a:effectLst/>
              </a:rPr>
              <a:t>or deletions (blue) </a:t>
            </a:r>
            <a:r>
              <a:rPr lang="en-US" sz="800" b="0" i="0" dirty="0">
                <a:effectLst/>
              </a:rPr>
              <a:t>were inferred by averaging expression over 100-gene stretches on the respective chromosomes. Inferred CNVs are concordant with calls from whole-exome sequencing (WES, bottom). </a:t>
            </a:r>
            <a:endParaRPr lang="en-US" sz="800" dirty="0"/>
          </a:p>
        </p:txBody>
      </p:sp>
      <p:pic>
        <p:nvPicPr>
          <p:cNvPr id="28" name="Picture 27">
            <a:extLst>
              <a:ext uri="{FF2B5EF4-FFF2-40B4-BE49-F238E27FC236}">
                <a16:creationId xmlns:a16="http://schemas.microsoft.com/office/drawing/2014/main" id="{22D3DFB8-306E-4693-96E5-1AC346323594}"/>
              </a:ext>
            </a:extLst>
          </p:cNvPr>
          <p:cNvPicPr>
            <a:picLocks noChangeAspect="1"/>
          </p:cNvPicPr>
          <p:nvPr/>
        </p:nvPicPr>
        <p:blipFill>
          <a:blip r:embed="rId4"/>
          <a:stretch>
            <a:fillRect/>
          </a:stretch>
        </p:blipFill>
        <p:spPr>
          <a:xfrm>
            <a:off x="6610491" y="515770"/>
            <a:ext cx="4244708" cy="2773920"/>
          </a:xfrm>
          <a:prstGeom prst="rect">
            <a:avLst/>
          </a:prstGeom>
        </p:spPr>
      </p:pic>
      <p:sp>
        <p:nvSpPr>
          <p:cNvPr id="32" name="TextBox 31">
            <a:extLst>
              <a:ext uri="{FF2B5EF4-FFF2-40B4-BE49-F238E27FC236}">
                <a16:creationId xmlns:a16="http://schemas.microsoft.com/office/drawing/2014/main" id="{84D62332-47FD-4FAC-9938-9239C3DDCA9C}"/>
              </a:ext>
            </a:extLst>
          </p:cNvPr>
          <p:cNvSpPr txBox="1"/>
          <p:nvPr/>
        </p:nvSpPr>
        <p:spPr>
          <a:xfrm>
            <a:off x="4799045" y="932270"/>
            <a:ext cx="1589671" cy="2203937"/>
          </a:xfrm>
          <a:prstGeom prst="rect">
            <a:avLst/>
          </a:prstGeom>
          <a:solidFill>
            <a:schemeClr val="accent2">
              <a:lumMod val="40000"/>
              <a:lumOff val="60000"/>
            </a:schemeClr>
          </a:solidFill>
        </p:spPr>
        <p:txBody>
          <a:bodyPr wrap="square">
            <a:spAutoFit/>
          </a:bodyPr>
          <a:lstStyle/>
          <a:p>
            <a:pPr marR="0">
              <a:lnSpc>
                <a:spcPct val="115000"/>
              </a:lnSpc>
              <a:spcBef>
                <a:spcPts val="0"/>
              </a:spcBef>
              <a:spcAft>
                <a:spcPts val="0"/>
              </a:spcAft>
            </a:pPr>
            <a:r>
              <a:rPr lang="en-US" sz="800" dirty="0">
                <a:latin typeface="Cambria" panose="02040503050406030204" pitchFamily="18" charset="0"/>
                <a:ea typeface="MS Mincho" panose="020B0400000000000000" pitchFamily="49" charset="-128"/>
                <a:cs typeface="Times New Roman" panose="02020603050405020304" pitchFamily="18" charset="0"/>
              </a:rPr>
              <a:t>Definitions</a:t>
            </a:r>
          </a:p>
          <a:p>
            <a:pPr marL="171450" marR="0" indent="-171450">
              <a:lnSpc>
                <a:spcPct val="115000"/>
              </a:lnSpc>
              <a:spcBef>
                <a:spcPts val="0"/>
              </a:spcBef>
              <a:spcAft>
                <a:spcPts val="0"/>
              </a:spcAft>
              <a:buFont typeface="Arial" panose="020B0604020202020204" pitchFamily="34" charset="0"/>
              <a:buChar char="•"/>
            </a:pPr>
            <a:r>
              <a:rPr lang="en-US" sz="800" b="1" dirty="0">
                <a:latin typeface="Cambria" panose="02040503050406030204" pitchFamily="18" charset="0"/>
                <a:ea typeface="MS Mincho" panose="020B0400000000000000" pitchFamily="49" charset="-128"/>
                <a:cs typeface="Times New Roman" panose="02020603050405020304" pitchFamily="18" charset="0"/>
              </a:rPr>
              <a:t>CNV</a:t>
            </a:r>
            <a:r>
              <a:rPr lang="en-US" sz="800" dirty="0">
                <a:latin typeface="Cambria" panose="02040503050406030204" pitchFamily="18" charset="0"/>
                <a:ea typeface="MS Mincho" panose="020B0400000000000000" pitchFamily="49" charset="-128"/>
                <a:cs typeface="Times New Roman" panose="02020603050405020304" pitchFamily="18" charset="0"/>
              </a:rPr>
              <a:t>: Variations of duplicates/copies of a particular gene from cell to cell.</a:t>
            </a:r>
          </a:p>
          <a:p>
            <a:pPr marL="171450" marR="0" indent="-171450">
              <a:lnSpc>
                <a:spcPct val="115000"/>
              </a:lnSpc>
              <a:spcBef>
                <a:spcPts val="0"/>
              </a:spcBef>
              <a:spcAft>
                <a:spcPts val="0"/>
              </a:spcAft>
              <a:buFont typeface="Arial" panose="020B0604020202020204" pitchFamily="34" charset="0"/>
              <a:buChar char="•"/>
            </a:pPr>
            <a:r>
              <a:rPr lang="en-US" sz="800" b="1" dirty="0">
                <a:latin typeface="Cambria" panose="02040503050406030204" pitchFamily="18" charset="0"/>
                <a:ea typeface="MS Mincho" panose="020B0400000000000000" pitchFamily="49" charset="-128"/>
                <a:cs typeface="Times New Roman" panose="02020603050405020304" pitchFamily="18" charset="0"/>
              </a:rPr>
              <a:t>Phenotype</a:t>
            </a:r>
            <a:r>
              <a:rPr lang="en-US" sz="800" dirty="0">
                <a:latin typeface="Cambria" panose="02040503050406030204" pitchFamily="18" charset="0"/>
                <a:ea typeface="MS Mincho" panose="020B0400000000000000" pitchFamily="49" charset="-128"/>
                <a:cs typeface="Times New Roman" panose="02020603050405020304" pitchFamily="18" charset="0"/>
              </a:rPr>
              <a:t>: observable characteristics of an individual by genotype and environment interaction </a:t>
            </a:r>
          </a:p>
          <a:p>
            <a:pPr marL="171450" marR="0" indent="-171450">
              <a:lnSpc>
                <a:spcPct val="115000"/>
              </a:lnSpc>
              <a:spcBef>
                <a:spcPts val="0"/>
              </a:spcBef>
              <a:spcAft>
                <a:spcPts val="0"/>
              </a:spcAft>
              <a:buFont typeface="Arial" panose="020B0604020202020204" pitchFamily="34" charset="0"/>
              <a:buChar char="•"/>
            </a:pPr>
            <a:r>
              <a:rPr lang="en-US" sz="800" b="1" dirty="0">
                <a:effectLst/>
                <a:latin typeface="Cambria" panose="02040503050406030204" pitchFamily="18" charset="0"/>
                <a:ea typeface="MS Mincho" panose="020B0400000000000000" pitchFamily="49" charset="-128"/>
                <a:cs typeface="Times New Roman" panose="02020603050405020304" pitchFamily="18" charset="0"/>
              </a:rPr>
              <a:t>Transcriptiona</a:t>
            </a:r>
            <a:r>
              <a:rPr lang="en-US" sz="800" b="1" dirty="0">
                <a:latin typeface="Cambria" panose="02040503050406030204" pitchFamily="18" charset="0"/>
                <a:ea typeface="MS Mincho" panose="020B0400000000000000" pitchFamily="49" charset="-128"/>
                <a:cs typeface="Times New Roman" panose="02020603050405020304" pitchFamily="18" charset="0"/>
              </a:rPr>
              <a:t>l Programs: </a:t>
            </a:r>
            <a:r>
              <a:rPr lang="en-US" sz="800" dirty="0">
                <a:latin typeface="Cambria" panose="02040503050406030204" pitchFamily="18" charset="0"/>
                <a:ea typeface="MS Mincho" panose="020B0400000000000000" pitchFamily="49" charset="-128"/>
                <a:cs typeface="Times New Roman" panose="02020603050405020304" pitchFamily="18" charset="0"/>
              </a:rPr>
              <a:t>it identifies potentially represent common mechanisms of regulatory control across the genome</a:t>
            </a:r>
            <a:endParaRPr lang="en-US" sz="800" dirty="0">
              <a:effectLst/>
              <a:latin typeface="Cambria" panose="02040503050406030204" pitchFamily="18" charset="0"/>
              <a:ea typeface="MS Mincho" panose="020B0400000000000000" pitchFamily="49" charset="-128"/>
              <a:cs typeface="Times New Roman" panose="02020603050405020304" pitchFamily="18" charset="0"/>
            </a:endParaRPr>
          </a:p>
        </p:txBody>
      </p:sp>
      <p:pic>
        <p:nvPicPr>
          <p:cNvPr id="33" name="Picture 22">
            <a:extLst>
              <a:ext uri="{FF2B5EF4-FFF2-40B4-BE49-F238E27FC236}">
                <a16:creationId xmlns:a16="http://schemas.microsoft.com/office/drawing/2014/main" id="{2C09E0B3-4128-47BF-95DB-C4649217F2F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6826"/>
          <a:stretch/>
        </p:blipFill>
        <p:spPr bwMode="auto">
          <a:xfrm>
            <a:off x="104775" y="3243149"/>
            <a:ext cx="2964673" cy="3063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Box 33">
            <a:extLst>
              <a:ext uri="{FF2B5EF4-FFF2-40B4-BE49-F238E27FC236}">
                <a16:creationId xmlns:a16="http://schemas.microsoft.com/office/drawing/2014/main" id="{38A8BCCB-8FA9-4918-A09F-F5B31B37B4FF}"/>
              </a:ext>
            </a:extLst>
          </p:cNvPr>
          <p:cNvSpPr txBox="1"/>
          <p:nvPr/>
        </p:nvSpPr>
        <p:spPr>
          <a:xfrm>
            <a:off x="3031749" y="3289690"/>
            <a:ext cx="1545520" cy="2462213"/>
          </a:xfrm>
          <a:prstGeom prst="rect">
            <a:avLst/>
          </a:prstGeom>
          <a:noFill/>
        </p:spPr>
        <p:txBody>
          <a:bodyPr wrap="square">
            <a:spAutoFit/>
          </a:bodyPr>
          <a:lstStyle/>
          <a:p>
            <a:r>
              <a:rPr lang="en-US" sz="700" dirty="0">
                <a:effectLst/>
                <a:ea typeface="MS Mincho" panose="020B0400000000000000" pitchFamily="49" charset="-128"/>
                <a:cs typeface="Calibri" panose="020F0502020204030204" pitchFamily="34" charset="0"/>
              </a:rPr>
              <a:t>Each plot compares two CNV parameters for all cells in Mel78 tumor: </a:t>
            </a:r>
          </a:p>
          <a:p>
            <a:pPr marL="171450" indent="-171450">
              <a:buFont typeface="Arial" panose="020B0604020202020204" pitchFamily="34" charset="0"/>
              <a:buChar char="•"/>
            </a:pPr>
            <a:r>
              <a:rPr lang="en-US" sz="700" dirty="0">
                <a:effectLst/>
                <a:ea typeface="MS Mincho" panose="020B0400000000000000" pitchFamily="49" charset="-128"/>
                <a:cs typeface="Calibri" panose="020F0502020204030204" pitchFamily="34" charset="0"/>
              </a:rPr>
              <a:t>Red dots infer malignant cells</a:t>
            </a:r>
          </a:p>
          <a:p>
            <a:pPr marL="628650" lvl="1" indent="-171450">
              <a:buFont typeface="Arial" panose="020B0604020202020204" pitchFamily="34" charset="0"/>
              <a:buChar char="•"/>
            </a:pPr>
            <a:r>
              <a:rPr lang="en-US" sz="700" dirty="0">
                <a:effectLst/>
                <a:ea typeface="MS Mincho" panose="020B0400000000000000" pitchFamily="49" charset="-128"/>
                <a:cs typeface="Calibri" panose="020F0502020204030204" pitchFamily="34" charset="0"/>
              </a:rPr>
              <a:t>CNV score &gt; 0.04,</a:t>
            </a:r>
          </a:p>
          <a:p>
            <a:pPr marL="628650" lvl="1" indent="-171450">
              <a:buFont typeface="Arial" panose="020B0604020202020204" pitchFamily="34" charset="0"/>
              <a:buChar char="•"/>
            </a:pPr>
            <a:r>
              <a:rPr lang="en-US" sz="700" dirty="0">
                <a:ea typeface="MS Mincho" panose="020B0400000000000000" pitchFamily="49" charset="-128"/>
                <a:cs typeface="Calibri" panose="020F0502020204030204" pitchFamily="34" charset="0"/>
              </a:rPr>
              <a:t>C</a:t>
            </a:r>
            <a:r>
              <a:rPr lang="en-US" sz="700" dirty="0">
                <a:effectLst/>
                <a:ea typeface="MS Mincho" panose="020B0400000000000000" pitchFamily="49" charset="-128"/>
                <a:cs typeface="Calibri" panose="020F0502020204030204" pitchFamily="34" charset="0"/>
              </a:rPr>
              <a:t>orrelation score &lt; 0.4</a:t>
            </a:r>
          </a:p>
          <a:p>
            <a:pPr marL="171450" indent="-171450">
              <a:buFont typeface="Arial" panose="020B0604020202020204" pitchFamily="34" charset="0"/>
              <a:buChar char="•"/>
            </a:pPr>
            <a:r>
              <a:rPr lang="en-US" sz="700" dirty="0">
                <a:ea typeface="MS Mincho" panose="020B0400000000000000" pitchFamily="49" charset="-128"/>
                <a:cs typeface="Calibri" panose="020F0502020204030204" pitchFamily="34" charset="0"/>
              </a:rPr>
              <a:t>Blue dots infer non-malignant cells </a:t>
            </a:r>
          </a:p>
          <a:p>
            <a:pPr marL="628650" lvl="1" indent="-171450">
              <a:buFont typeface="Arial" panose="020B0604020202020204" pitchFamily="34" charset="0"/>
              <a:buChar char="•"/>
            </a:pPr>
            <a:r>
              <a:rPr lang="en-US" sz="700" dirty="0">
                <a:ea typeface="MS Mincho" panose="020B0400000000000000" pitchFamily="49" charset="-128"/>
                <a:cs typeface="Calibri" panose="020F0502020204030204" pitchFamily="34" charset="0"/>
              </a:rPr>
              <a:t>CNV score &lt; 0.04</a:t>
            </a:r>
          </a:p>
          <a:p>
            <a:pPr marL="628650" lvl="1" indent="-171450">
              <a:buFont typeface="Arial" panose="020B0604020202020204" pitchFamily="34" charset="0"/>
              <a:buChar char="•"/>
            </a:pPr>
            <a:r>
              <a:rPr lang="en-US" sz="700" dirty="0">
                <a:ea typeface="MS Mincho" panose="020B0400000000000000" pitchFamily="49" charset="-128"/>
                <a:cs typeface="Calibri" panose="020F0502020204030204" pitchFamily="34" charset="0"/>
              </a:rPr>
              <a:t>C</a:t>
            </a:r>
            <a:r>
              <a:rPr lang="en-US" sz="700" dirty="0">
                <a:effectLst/>
                <a:ea typeface="MS Mincho" panose="020B0400000000000000" pitchFamily="49" charset="-128"/>
                <a:cs typeface="Calibri" panose="020F0502020204030204" pitchFamily="34" charset="0"/>
              </a:rPr>
              <a:t>orrelation score &lt; 0.4</a:t>
            </a:r>
          </a:p>
          <a:p>
            <a:r>
              <a:rPr lang="en-US" sz="700" i="1" dirty="0">
                <a:ea typeface="MS Mincho" panose="020B0400000000000000" pitchFamily="49" charset="-128"/>
                <a:cs typeface="Calibri" panose="020F0502020204030204" pitchFamily="34" charset="0"/>
              </a:rPr>
              <a:t>Remaining are black</a:t>
            </a:r>
          </a:p>
          <a:p>
            <a:endParaRPr lang="en-US" sz="700" i="1" dirty="0">
              <a:effectLst/>
              <a:ea typeface="MS Mincho" panose="020B0400000000000000" pitchFamily="49" charset="-128"/>
              <a:cs typeface="Calibri" panose="020F0502020204030204" pitchFamily="34" charset="0"/>
            </a:endParaRPr>
          </a:p>
          <a:p>
            <a:pPr marL="171450" indent="-171450">
              <a:buFont typeface="Arial" panose="020B0604020202020204" pitchFamily="34" charset="0"/>
              <a:buChar char="•"/>
            </a:pPr>
            <a:r>
              <a:rPr lang="en-US" sz="700" dirty="0">
                <a:effectLst/>
                <a:ea typeface="MS Mincho" panose="020B0400000000000000" pitchFamily="49" charset="-128"/>
                <a:cs typeface="Calibri" panose="020F0502020204030204" pitchFamily="34" charset="0"/>
              </a:rPr>
              <a:t>X-axis: overall CNV signal, the mean square of CNV estimates across all genomic locations</a:t>
            </a:r>
          </a:p>
          <a:p>
            <a:pPr marL="171450" indent="-171450">
              <a:buFont typeface="Arial" panose="020B0604020202020204" pitchFamily="34" charset="0"/>
              <a:buChar char="•"/>
            </a:pPr>
            <a:r>
              <a:rPr lang="en-US" sz="700" dirty="0">
                <a:effectLst/>
                <a:ea typeface="MS Mincho" panose="020B0400000000000000" pitchFamily="49" charset="-128"/>
                <a:cs typeface="Calibri" panose="020F0502020204030204" pitchFamily="34" charset="0"/>
              </a:rPr>
              <a:t>Y-axis: Pearson correlation coefficient b/w  </a:t>
            </a:r>
            <a:r>
              <a:rPr lang="en-US" sz="700" dirty="0">
                <a:ea typeface="MS Mincho" panose="020B0400000000000000" pitchFamily="49" charset="-128"/>
                <a:cs typeface="Calibri" panose="020F0502020204030204" pitchFamily="34" charset="0"/>
              </a:rPr>
              <a:t>e</a:t>
            </a:r>
            <a:r>
              <a:rPr lang="en-US" sz="700" dirty="0">
                <a:effectLst/>
                <a:ea typeface="MS Mincho" panose="020B0400000000000000" pitchFamily="49" charset="-128"/>
                <a:cs typeface="Calibri" panose="020F0502020204030204" pitchFamily="34" charset="0"/>
              </a:rPr>
              <a:t>ach cell’s CNV patten &amp; average CNV pattern of the top 5% of cells in the same tumor w.r.t CNV signal. </a:t>
            </a:r>
            <a:endParaRPr lang="en-US" sz="700" dirty="0">
              <a:cs typeface="Calibri" panose="020F0502020204030204" pitchFamily="34" charset="0"/>
            </a:endParaRPr>
          </a:p>
        </p:txBody>
      </p:sp>
      <p:sp>
        <p:nvSpPr>
          <p:cNvPr id="30" name="TextBox 29">
            <a:extLst>
              <a:ext uri="{FF2B5EF4-FFF2-40B4-BE49-F238E27FC236}">
                <a16:creationId xmlns:a16="http://schemas.microsoft.com/office/drawing/2014/main" id="{3C687672-235E-4F44-959C-526B06286371}"/>
              </a:ext>
            </a:extLst>
          </p:cNvPr>
          <p:cNvSpPr txBox="1"/>
          <p:nvPr/>
        </p:nvSpPr>
        <p:spPr>
          <a:xfrm>
            <a:off x="535740" y="6309437"/>
            <a:ext cx="1475039" cy="215444"/>
          </a:xfrm>
          <a:prstGeom prst="rect">
            <a:avLst/>
          </a:prstGeom>
          <a:noFill/>
        </p:spPr>
        <p:txBody>
          <a:bodyPr wrap="square" rtlCol="0">
            <a:spAutoFit/>
          </a:bodyPr>
          <a:lstStyle/>
          <a:p>
            <a:r>
              <a:rPr lang="en-US" sz="800" b="1" dirty="0"/>
              <a:t>Supplementary Materials: S1</a:t>
            </a:r>
          </a:p>
        </p:txBody>
      </p:sp>
      <p:sp>
        <p:nvSpPr>
          <p:cNvPr id="35" name="TextBox 34">
            <a:extLst>
              <a:ext uri="{FF2B5EF4-FFF2-40B4-BE49-F238E27FC236}">
                <a16:creationId xmlns:a16="http://schemas.microsoft.com/office/drawing/2014/main" id="{4AB1D8F3-79B7-4589-B9A4-34C403D0865F}"/>
              </a:ext>
            </a:extLst>
          </p:cNvPr>
          <p:cNvSpPr txBox="1"/>
          <p:nvPr/>
        </p:nvSpPr>
        <p:spPr>
          <a:xfrm>
            <a:off x="4918462" y="4215831"/>
            <a:ext cx="4584887" cy="1200329"/>
          </a:xfrm>
          <a:prstGeom prst="rect">
            <a:avLst/>
          </a:prstGeom>
          <a:noFill/>
        </p:spPr>
        <p:txBody>
          <a:bodyPr wrap="square" rtlCol="0">
            <a:spAutoFit/>
          </a:bodyPr>
          <a:lstStyle/>
          <a:p>
            <a:r>
              <a:rPr lang="en-US" sz="800" b="1" dirty="0"/>
              <a:t>Notes:</a:t>
            </a:r>
            <a:r>
              <a:rPr lang="en-US" sz="800" dirty="0"/>
              <a:t> </a:t>
            </a:r>
          </a:p>
          <a:p>
            <a:r>
              <a:rPr lang="en-US" sz="800" dirty="0"/>
              <a:t>(B) indicates the patterns of abnormal number of chromosomes in a cell (in this case the cells of Mel80 tumor). This is part of the CNV analysis for cells within the tumor to designated cells as malignant and non-malignant. This is the first step to distinguishing cell types in melanoma.</a:t>
            </a:r>
          </a:p>
          <a:p>
            <a:r>
              <a:rPr lang="en-US" sz="800" dirty="0"/>
              <a:t>(C) Using non-linear dimensionality reduction and density clustering (t-SNE) , malignant cells cluster together based on the tumors they were collected from. </a:t>
            </a:r>
          </a:p>
          <a:p>
            <a:r>
              <a:rPr lang="en-US" sz="800" dirty="0"/>
              <a:t>(D) Non-malignant cells cluster based on cell types. </a:t>
            </a:r>
          </a:p>
          <a:p>
            <a:r>
              <a:rPr lang="en-US" sz="800" dirty="0"/>
              <a:t>Grouping is done by selected marker genes (bold) and other genes that type a cell-type as shown in table below (not the complete table, only the top 8 rows)</a:t>
            </a:r>
          </a:p>
        </p:txBody>
      </p:sp>
      <p:graphicFrame>
        <p:nvGraphicFramePr>
          <p:cNvPr id="37" name="Table 36">
            <a:extLst>
              <a:ext uri="{FF2B5EF4-FFF2-40B4-BE49-F238E27FC236}">
                <a16:creationId xmlns:a16="http://schemas.microsoft.com/office/drawing/2014/main" id="{5B79C15A-4B7B-42F3-8D52-90ACBFE31289}"/>
              </a:ext>
            </a:extLst>
          </p:cNvPr>
          <p:cNvGraphicFramePr>
            <a:graphicFrameLocks noGrp="1"/>
          </p:cNvGraphicFramePr>
          <p:nvPr>
            <p:extLst>
              <p:ext uri="{D42A27DB-BD31-4B8C-83A1-F6EECF244321}">
                <p14:modId xmlns:p14="http://schemas.microsoft.com/office/powerpoint/2010/main" val="3608952190"/>
              </p:ext>
            </p:extLst>
          </p:nvPr>
        </p:nvGraphicFramePr>
        <p:xfrm>
          <a:off x="7401146" y="5402890"/>
          <a:ext cx="3904248" cy="1114740"/>
        </p:xfrm>
        <a:graphic>
          <a:graphicData uri="http://schemas.openxmlformats.org/drawingml/2006/table">
            <a:tbl>
              <a:tblPr>
                <a:tableStyleId>{5C22544A-7EE6-4342-B048-85BDC9FD1C3A}</a:tableStyleId>
              </a:tblPr>
              <a:tblGrid>
                <a:gridCol w="509250">
                  <a:extLst>
                    <a:ext uri="{9D8B030D-6E8A-4147-A177-3AD203B41FA5}">
                      <a16:colId xmlns:a16="http://schemas.microsoft.com/office/drawing/2014/main" val="2311175904"/>
                    </a:ext>
                  </a:extLst>
                </a:gridCol>
                <a:gridCol w="509250">
                  <a:extLst>
                    <a:ext uri="{9D8B030D-6E8A-4147-A177-3AD203B41FA5}">
                      <a16:colId xmlns:a16="http://schemas.microsoft.com/office/drawing/2014/main" val="4024888268"/>
                    </a:ext>
                  </a:extLst>
                </a:gridCol>
                <a:gridCol w="774484">
                  <a:extLst>
                    <a:ext uri="{9D8B030D-6E8A-4147-A177-3AD203B41FA5}">
                      <a16:colId xmlns:a16="http://schemas.microsoft.com/office/drawing/2014/main" val="2100362940"/>
                    </a:ext>
                  </a:extLst>
                </a:gridCol>
                <a:gridCol w="880577">
                  <a:extLst>
                    <a:ext uri="{9D8B030D-6E8A-4147-A177-3AD203B41FA5}">
                      <a16:colId xmlns:a16="http://schemas.microsoft.com/office/drawing/2014/main" val="4221143482"/>
                    </a:ext>
                  </a:extLst>
                </a:gridCol>
                <a:gridCol w="721437">
                  <a:extLst>
                    <a:ext uri="{9D8B030D-6E8A-4147-A177-3AD203B41FA5}">
                      <a16:colId xmlns:a16="http://schemas.microsoft.com/office/drawing/2014/main" val="4113373577"/>
                    </a:ext>
                  </a:extLst>
                </a:gridCol>
                <a:gridCol w="509250">
                  <a:extLst>
                    <a:ext uri="{9D8B030D-6E8A-4147-A177-3AD203B41FA5}">
                      <a16:colId xmlns:a16="http://schemas.microsoft.com/office/drawing/2014/main" val="811864987"/>
                    </a:ext>
                  </a:extLst>
                </a:gridCol>
              </a:tblGrid>
              <a:tr h="200340">
                <a:tc>
                  <a:txBody>
                    <a:bodyPr/>
                    <a:lstStyle/>
                    <a:p>
                      <a:pPr algn="ctr" fontAlgn="b"/>
                      <a:r>
                        <a:rPr lang="en-US" sz="700" u="sng" strike="noStrike">
                          <a:effectLst/>
                        </a:rPr>
                        <a:t>T-cells</a:t>
                      </a:r>
                      <a:endParaRPr lang="en-US" sz="700" b="1" i="0" u="sng"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700" u="sng" strike="noStrike">
                          <a:effectLst/>
                        </a:rPr>
                        <a:t>B-cells</a:t>
                      </a:r>
                      <a:endParaRPr lang="en-US" sz="700" b="1" i="0" u="sng"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700" u="sng" strike="noStrike">
                          <a:effectLst/>
                        </a:rPr>
                        <a:t>Macrophages</a:t>
                      </a:r>
                      <a:endParaRPr lang="en-US" sz="700" b="1" i="0" u="sng"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700" u="sng" strike="noStrike">
                          <a:effectLst/>
                        </a:rPr>
                        <a:t>Endothelial cells</a:t>
                      </a:r>
                      <a:endParaRPr lang="en-US" sz="700" b="1" i="0" u="sng"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700" u="sng" strike="noStrike">
                          <a:effectLst/>
                        </a:rPr>
                        <a:t>CAFs</a:t>
                      </a:r>
                      <a:endParaRPr lang="en-US" sz="700" b="1" i="0" u="sng"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700" u="sng" strike="noStrike">
                          <a:effectLst/>
                        </a:rPr>
                        <a:t>melanoma</a:t>
                      </a:r>
                      <a:endParaRPr lang="en-US" sz="700" b="1" i="0" u="sng"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763449269"/>
                  </a:ext>
                </a:extLst>
              </a:tr>
              <a:tr h="113441">
                <a:tc>
                  <a:txBody>
                    <a:bodyPr/>
                    <a:lstStyle/>
                    <a:p>
                      <a:pPr algn="l" fontAlgn="b"/>
                      <a:r>
                        <a:rPr lang="en-US" sz="700" b="1" u="none" strike="noStrike" dirty="0">
                          <a:effectLst/>
                        </a:rPr>
                        <a:t>'CD2'</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b="1" u="none" strike="noStrike" dirty="0">
                          <a:effectLst/>
                        </a:rPr>
                        <a:t>'CD19'</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b="1" u="none" strike="noStrike" dirty="0">
                          <a:effectLst/>
                        </a:rPr>
                        <a:t>'CD163'</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b="1" u="none" strike="noStrike" dirty="0">
                          <a:effectLst/>
                        </a:rPr>
                        <a:t>'PECAM1'</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b="1" u="none" strike="noStrike" dirty="0">
                          <a:effectLst/>
                        </a:rPr>
                        <a:t>'FAP'</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'MIA'</a:t>
                      </a:r>
                      <a:endParaRPr lang="en-US" sz="7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52053932"/>
                  </a:ext>
                </a:extLst>
              </a:tr>
              <a:tr h="113441">
                <a:tc>
                  <a:txBody>
                    <a:bodyPr/>
                    <a:lstStyle/>
                    <a:p>
                      <a:pPr algn="l" fontAlgn="b"/>
                      <a:r>
                        <a:rPr lang="en-US" sz="700" b="1" u="none" strike="noStrike" dirty="0">
                          <a:effectLst/>
                        </a:rPr>
                        <a:t>'CD3D'</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b="1" u="none" strike="noStrike" dirty="0">
                          <a:effectLst/>
                        </a:rPr>
                        <a:t>'CD79A'</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b="1" u="none" strike="noStrike" dirty="0">
                          <a:effectLst/>
                        </a:rPr>
                        <a:t>'CD14'</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b="1" u="none" strike="noStrike" dirty="0">
                          <a:effectLst/>
                        </a:rPr>
                        <a:t>'VWF'</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b="1" u="none" strike="noStrike" dirty="0">
                          <a:effectLst/>
                        </a:rPr>
                        <a:t>THY1</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'TYR'</a:t>
                      </a:r>
                      <a:endParaRPr lang="en-US" sz="7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008901104"/>
                  </a:ext>
                </a:extLst>
              </a:tr>
              <a:tr h="113441">
                <a:tc>
                  <a:txBody>
                    <a:bodyPr/>
                    <a:lstStyle/>
                    <a:p>
                      <a:pPr algn="l" fontAlgn="b"/>
                      <a:r>
                        <a:rPr lang="en-US" sz="700" b="1" u="none" strike="noStrike" dirty="0">
                          <a:effectLst/>
                        </a:rPr>
                        <a:t>'CD3E'</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b="1" u="none" strike="noStrike" dirty="0">
                          <a:effectLst/>
                        </a:rPr>
                        <a:t>'CD79B'</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b="1" u="none" strike="noStrike" dirty="0">
                          <a:effectLst/>
                        </a:rPr>
                        <a:t>'CSF1R'</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b="1" u="none" strike="noStrike" dirty="0">
                          <a:effectLst/>
                        </a:rPr>
                        <a:t>'CDH5'</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b="1" u="none" strike="noStrike" dirty="0">
                          <a:effectLst/>
                        </a:rPr>
                        <a:t>DCN</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'SLC45A2'</a:t>
                      </a:r>
                      <a:endParaRPr lang="en-US" sz="7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742014781"/>
                  </a:ext>
                </a:extLst>
              </a:tr>
              <a:tr h="113441">
                <a:tc>
                  <a:txBody>
                    <a:bodyPr/>
                    <a:lstStyle/>
                    <a:p>
                      <a:pPr algn="l" fontAlgn="b"/>
                      <a:r>
                        <a:rPr lang="en-US" sz="700" b="1" u="none" strike="noStrike" dirty="0">
                          <a:effectLst/>
                        </a:rPr>
                        <a:t>'CD3G'</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b="1" u="none" strike="noStrike" dirty="0">
                          <a:effectLst/>
                        </a:rPr>
                        <a:t>'BLK'</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'C1QC'</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'CLDN5'</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b="1" u="none" strike="noStrike" dirty="0">
                          <a:effectLst/>
                        </a:rPr>
                        <a:t>'COL1A1'</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'CDH19'</a:t>
                      </a:r>
                      <a:endParaRPr lang="en-US" sz="7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817758959"/>
                  </a:ext>
                </a:extLst>
              </a:tr>
              <a:tr h="113441">
                <a:tc>
                  <a:txBody>
                    <a:bodyPr/>
                    <a:lstStyle/>
                    <a:p>
                      <a:pPr algn="l" fontAlgn="b"/>
                      <a:r>
                        <a:rPr lang="en-US" sz="700" u="none" strike="noStrike">
                          <a:effectLst/>
                        </a:rPr>
                        <a:t>'CD8A'</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'MS4A1'</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'VSIG4'</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dirty="0">
                          <a:effectLst/>
                        </a:rPr>
                        <a:t>'PLVAP'</a:t>
                      </a:r>
                      <a:endParaRPr lang="en-US" sz="7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b="1" u="none" strike="noStrike" dirty="0">
                          <a:effectLst/>
                        </a:rPr>
                        <a:t>'COL1A2'</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'PMEL'</a:t>
                      </a:r>
                      <a:endParaRPr lang="en-US" sz="7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95341114"/>
                  </a:ext>
                </a:extLst>
              </a:tr>
              <a:tr h="113441">
                <a:tc>
                  <a:txBody>
                    <a:bodyPr/>
                    <a:lstStyle/>
                    <a:p>
                      <a:pPr algn="l" fontAlgn="b"/>
                      <a:r>
                        <a:rPr lang="en-US" sz="700" u="none" strike="noStrike">
                          <a:effectLst/>
                        </a:rPr>
                        <a:t>'SIRPG'</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'BANK1'</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'C1QA'</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'ECSCR'</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b="1" u="none" strike="noStrike" dirty="0">
                          <a:effectLst/>
                        </a:rPr>
                        <a:t>'COL6A1'</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'SLC24A5'</a:t>
                      </a:r>
                      <a:endParaRPr lang="en-US" sz="7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801164375"/>
                  </a:ext>
                </a:extLst>
              </a:tr>
              <a:tr h="113441">
                <a:tc>
                  <a:txBody>
                    <a:bodyPr/>
                    <a:lstStyle/>
                    <a:p>
                      <a:pPr algn="l" fontAlgn="b"/>
                      <a:r>
                        <a:rPr lang="en-US" sz="700" u="none" strike="noStrike" dirty="0">
                          <a:effectLst/>
                        </a:rPr>
                        <a:t>'TIGIT'</a:t>
                      </a:r>
                      <a:endParaRPr lang="en-US" sz="7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dirty="0">
                          <a:effectLst/>
                        </a:rPr>
                        <a:t>'IGLL3P'</a:t>
                      </a:r>
                      <a:endParaRPr lang="en-US" sz="7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'FCER1G'</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'SLCO2A1'</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b="1" u="none" strike="noStrike" dirty="0">
                          <a:effectLst/>
                        </a:rPr>
                        <a:t>'COL6A2'</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'MAGEA6'</a:t>
                      </a:r>
                      <a:endParaRPr lang="en-US" sz="7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136573040"/>
                  </a:ext>
                </a:extLst>
              </a:tr>
              <a:tr h="113441">
                <a:tc>
                  <a:txBody>
                    <a:bodyPr/>
                    <a:lstStyle/>
                    <a:p>
                      <a:pPr algn="l" fontAlgn="b"/>
                      <a:r>
                        <a:rPr lang="en-US" sz="700" u="none" strike="noStrike">
                          <a:effectLst/>
                        </a:rPr>
                        <a:t>'GZMK'</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'FCRL1'</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dirty="0">
                          <a:effectLst/>
                        </a:rPr>
                        <a:t>'F13A1'</a:t>
                      </a:r>
                      <a:endParaRPr lang="en-US" sz="7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'CCL14'</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b="1" u="none" strike="noStrike" dirty="0">
                          <a:effectLst/>
                        </a:rPr>
                        <a:t>COL6A3'</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dirty="0">
                          <a:effectLst/>
                        </a:rPr>
                        <a:t>'GJB1'</a:t>
                      </a:r>
                      <a:endParaRPr lang="en-US" sz="7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528459090"/>
                  </a:ext>
                </a:extLst>
              </a:tr>
            </a:tbl>
          </a:graphicData>
        </a:graphic>
      </p:graphicFrame>
    </p:spTree>
    <p:extLst>
      <p:ext uri="{BB962C8B-B14F-4D97-AF65-F5344CB8AC3E}">
        <p14:creationId xmlns:p14="http://schemas.microsoft.com/office/powerpoint/2010/main" val="22982884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D64BBED-5263-4065-BC6C-05A419FE5394}"/>
              </a:ext>
            </a:extLst>
          </p:cNvPr>
          <p:cNvSpPr txBox="1"/>
          <p:nvPr/>
        </p:nvSpPr>
        <p:spPr>
          <a:xfrm>
            <a:off x="646376" y="4608095"/>
            <a:ext cx="2074354" cy="2217782"/>
          </a:xfrm>
          <a:prstGeom prst="rect">
            <a:avLst/>
          </a:prstGeom>
        </p:spPr>
        <p:txBody>
          <a:bodyPr vert="horz" lIns="91440" tIns="45720" rIns="91440" bIns="45720" rtlCol="0">
            <a:noAutofit/>
          </a:bodyPr>
          <a:lstStyle/>
          <a:p>
            <a:pPr>
              <a:lnSpc>
                <a:spcPct val="90000"/>
              </a:lnSpc>
              <a:spcAft>
                <a:spcPts val="600"/>
              </a:spcAft>
            </a:pPr>
            <a:r>
              <a:rPr lang="en-US" sz="800" b="0" i="0" dirty="0">
                <a:effectLst/>
                <a:latin typeface="BlinkMacSystemFont"/>
              </a:rPr>
              <a:t>(</a:t>
            </a:r>
            <a:r>
              <a:rPr lang="en-US" sz="800" b="1" i="0" dirty="0">
                <a:effectLst/>
                <a:latin typeface="BlinkMacSystemFont"/>
              </a:rPr>
              <a:t>A</a:t>
            </a:r>
            <a:r>
              <a:rPr lang="en-US" sz="800" b="0" i="0" dirty="0">
                <a:effectLst/>
                <a:latin typeface="BlinkMacSystemFont"/>
              </a:rPr>
              <a:t>) Estimation of the cell cycle state of individual malignant cells (circles) on the basis of relative expression of G1/S (x-axis) and G2/M (y-axis) gene-sets in a low-cycling (Mel79, top) and a high-cycling (Mel78, bottom) tumor. Cells are colored by their inferred cell cycle states, with cycling cells (red), intermediate (light red) and non-cycling cells (black); cells with high expression of </a:t>
            </a:r>
            <a:r>
              <a:rPr lang="en-US" sz="800" b="0" i="1" dirty="0">
                <a:effectLst/>
                <a:latin typeface="BlinkMacSystemFont"/>
              </a:rPr>
              <a:t>KDM5B</a:t>
            </a:r>
            <a:r>
              <a:rPr lang="en-US" sz="800" b="0" i="0" dirty="0">
                <a:effectLst/>
                <a:latin typeface="BlinkMacSystemFont"/>
              </a:rPr>
              <a:t> (Z-score&gt;2) are marked in cyan filling.</a:t>
            </a:r>
            <a:endParaRPr lang="en-US" sz="800" dirty="0"/>
          </a:p>
        </p:txBody>
      </p:sp>
      <p:sp>
        <p:nvSpPr>
          <p:cNvPr id="15" name="TextBox 14">
            <a:extLst>
              <a:ext uri="{FF2B5EF4-FFF2-40B4-BE49-F238E27FC236}">
                <a16:creationId xmlns:a16="http://schemas.microsoft.com/office/drawing/2014/main" id="{E975A85B-6172-42E7-8F43-B4607140C757}"/>
              </a:ext>
            </a:extLst>
          </p:cNvPr>
          <p:cNvSpPr txBox="1"/>
          <p:nvPr/>
        </p:nvSpPr>
        <p:spPr>
          <a:xfrm>
            <a:off x="104775" y="72504"/>
            <a:ext cx="11419579" cy="954107"/>
          </a:xfrm>
          <a:prstGeom prst="rect">
            <a:avLst/>
          </a:prstGeom>
          <a:noFill/>
        </p:spPr>
        <p:txBody>
          <a:bodyPr wrap="square" rtlCol="0">
            <a:spAutoFit/>
          </a:bodyPr>
          <a:lstStyle/>
          <a:p>
            <a:pPr algn="ctr"/>
            <a:r>
              <a:rPr lang="en-US" sz="2800" dirty="0"/>
              <a:t>Figure 2: Single-cell RNA-seq distinguishes cell cycle and other states among malignant cells </a:t>
            </a:r>
          </a:p>
        </p:txBody>
      </p:sp>
      <p:pic>
        <p:nvPicPr>
          <p:cNvPr id="3" name="Picture 2">
            <a:extLst>
              <a:ext uri="{FF2B5EF4-FFF2-40B4-BE49-F238E27FC236}">
                <a16:creationId xmlns:a16="http://schemas.microsoft.com/office/drawing/2014/main" id="{2F19E200-F3AC-4ABD-9D71-CE05E5D63DEE}"/>
              </a:ext>
            </a:extLst>
          </p:cNvPr>
          <p:cNvPicPr>
            <a:picLocks noChangeAspect="1"/>
          </p:cNvPicPr>
          <p:nvPr/>
        </p:nvPicPr>
        <p:blipFill>
          <a:blip r:embed="rId2"/>
          <a:stretch>
            <a:fillRect/>
          </a:stretch>
        </p:blipFill>
        <p:spPr>
          <a:xfrm>
            <a:off x="549684" y="913763"/>
            <a:ext cx="2072820" cy="3551228"/>
          </a:xfrm>
          <a:prstGeom prst="rect">
            <a:avLst/>
          </a:prstGeom>
        </p:spPr>
      </p:pic>
      <p:pic>
        <p:nvPicPr>
          <p:cNvPr id="11" name="Picture 10">
            <a:extLst>
              <a:ext uri="{FF2B5EF4-FFF2-40B4-BE49-F238E27FC236}">
                <a16:creationId xmlns:a16="http://schemas.microsoft.com/office/drawing/2014/main" id="{320607B7-A576-499E-A79D-EEA78FF45504}"/>
              </a:ext>
            </a:extLst>
          </p:cNvPr>
          <p:cNvPicPr>
            <a:picLocks noChangeAspect="1"/>
          </p:cNvPicPr>
          <p:nvPr/>
        </p:nvPicPr>
        <p:blipFill>
          <a:blip r:embed="rId3"/>
          <a:stretch>
            <a:fillRect/>
          </a:stretch>
        </p:blipFill>
        <p:spPr>
          <a:xfrm>
            <a:off x="6663879" y="1000586"/>
            <a:ext cx="5423346" cy="3021287"/>
          </a:xfrm>
          <a:prstGeom prst="rect">
            <a:avLst/>
          </a:prstGeom>
        </p:spPr>
      </p:pic>
      <p:sp>
        <p:nvSpPr>
          <p:cNvPr id="24" name="TextBox 23">
            <a:extLst>
              <a:ext uri="{FF2B5EF4-FFF2-40B4-BE49-F238E27FC236}">
                <a16:creationId xmlns:a16="http://schemas.microsoft.com/office/drawing/2014/main" id="{E69FF4FB-AA2D-40CE-B89C-DAB4721A8D39}"/>
              </a:ext>
            </a:extLst>
          </p:cNvPr>
          <p:cNvSpPr txBox="1"/>
          <p:nvPr/>
        </p:nvSpPr>
        <p:spPr>
          <a:xfrm>
            <a:off x="7143640" y="4157639"/>
            <a:ext cx="4463823" cy="450456"/>
          </a:xfrm>
          <a:prstGeom prst="rect">
            <a:avLst/>
          </a:prstGeom>
        </p:spPr>
        <p:txBody>
          <a:bodyPr vert="horz" lIns="91440" tIns="45720" rIns="91440" bIns="45720" rtlCol="0">
            <a:noAutofit/>
          </a:bodyPr>
          <a:lstStyle/>
          <a:p>
            <a:pPr>
              <a:lnSpc>
                <a:spcPct val="90000"/>
              </a:lnSpc>
              <a:spcAft>
                <a:spcPts val="600"/>
              </a:spcAft>
            </a:pPr>
            <a:r>
              <a:rPr lang="en-US" sz="800" b="0" i="0" dirty="0">
                <a:effectLst/>
                <a:latin typeface="BlinkMacSystemFont"/>
              </a:rPr>
              <a:t>(</a:t>
            </a:r>
            <a:r>
              <a:rPr lang="en-US" sz="800" b="1" i="0" dirty="0">
                <a:effectLst/>
                <a:latin typeface="BlinkMacSystemFont"/>
              </a:rPr>
              <a:t>D</a:t>
            </a:r>
            <a:r>
              <a:rPr lang="en-US" sz="800" b="0" i="0" dirty="0">
                <a:effectLst/>
                <a:latin typeface="BlinkMacSystemFont"/>
              </a:rPr>
              <a:t>) A gene expression program specific to Region 1 of Mel79, identified based on multifocal sampling. The relative expression of genes (rows) is shown for cells (columns) ordered by the average expression of the entire gene-set. The region-of-origin of each cell is indicated in the top panel (Fig. S5).</a:t>
            </a:r>
            <a:endParaRPr lang="en-US" sz="800" dirty="0"/>
          </a:p>
        </p:txBody>
      </p:sp>
      <p:sp>
        <p:nvSpPr>
          <p:cNvPr id="18" name="TextBox 17">
            <a:extLst>
              <a:ext uri="{FF2B5EF4-FFF2-40B4-BE49-F238E27FC236}">
                <a16:creationId xmlns:a16="http://schemas.microsoft.com/office/drawing/2014/main" id="{C1146BC9-BD72-4A79-A451-B4EE50639165}"/>
              </a:ext>
            </a:extLst>
          </p:cNvPr>
          <p:cNvSpPr txBox="1"/>
          <p:nvPr/>
        </p:nvSpPr>
        <p:spPr>
          <a:xfrm>
            <a:off x="2720730" y="1002116"/>
            <a:ext cx="2974631" cy="3662541"/>
          </a:xfrm>
          <a:prstGeom prst="rect">
            <a:avLst/>
          </a:prstGeom>
          <a:noFill/>
        </p:spPr>
        <p:txBody>
          <a:bodyPr wrap="square" rtlCol="0">
            <a:spAutoFit/>
          </a:bodyPr>
          <a:lstStyle/>
          <a:p>
            <a:r>
              <a:rPr lang="en-US" sz="800" b="1" dirty="0"/>
              <a:t>Notes:</a:t>
            </a:r>
            <a:r>
              <a:rPr lang="en-US" sz="800" dirty="0"/>
              <a:t> Next step, analyses of malignant cells shows diversity in cell cycle and spatial organization using PCA (Tables): </a:t>
            </a:r>
          </a:p>
          <a:p>
            <a:pPr marL="171450" indent="-171450">
              <a:buFont typeface="Arial" panose="020B0604020202020204" pitchFamily="34" charset="0"/>
              <a:buChar char="•"/>
            </a:pPr>
            <a:r>
              <a:rPr lang="en-US" sz="800" dirty="0"/>
              <a:t>PC1 is correlated to the number of genes detected/cell and “likely reflects technical aspects”</a:t>
            </a:r>
          </a:p>
          <a:p>
            <a:pPr marL="171450" indent="-171450">
              <a:buFont typeface="Arial" panose="020B0604020202020204" pitchFamily="34" charset="0"/>
              <a:buChar char="•"/>
            </a:pPr>
            <a:r>
              <a:rPr lang="en-US" sz="800" dirty="0"/>
              <a:t>PC2-6 shows biological variability</a:t>
            </a:r>
          </a:p>
          <a:p>
            <a:pPr marL="628650" lvl="1" indent="-171450">
              <a:buFont typeface="Arial" panose="020B0604020202020204" pitchFamily="34" charset="0"/>
              <a:buChar char="•"/>
            </a:pPr>
            <a:r>
              <a:rPr lang="en-US" sz="800" dirty="0"/>
              <a:t>PC2: Expression of cell-cycle genes. </a:t>
            </a:r>
          </a:p>
          <a:p>
            <a:pPr marL="1085850" lvl="2" indent="-171450">
              <a:buFont typeface="Arial" panose="020B0604020202020204" pitchFamily="34" charset="0"/>
              <a:buChar char="•"/>
            </a:pPr>
            <a:r>
              <a:rPr lang="en-US" sz="800" dirty="0"/>
              <a:t>Found cyclin D3 in high-cyclin tumors</a:t>
            </a:r>
          </a:p>
          <a:p>
            <a:pPr marL="1085850" lvl="2" indent="-171450">
              <a:buFont typeface="Arial" panose="020B0604020202020204" pitchFamily="34" charset="0"/>
              <a:buChar char="•"/>
            </a:pPr>
            <a:r>
              <a:rPr lang="en-US" sz="800" dirty="0"/>
              <a:t>KDM5B(transcriptional repressor) in non-cycling cells. KDM5B is associated with </a:t>
            </a:r>
            <a:r>
              <a:rPr lang="en-US" sz="800" b="1" dirty="0"/>
              <a:t>drug-resistant</a:t>
            </a:r>
            <a:r>
              <a:rPr lang="en-US" sz="800" dirty="0"/>
              <a:t> ,slow-cycling stem-like cells in mice.</a:t>
            </a:r>
          </a:p>
          <a:p>
            <a:pPr marL="628650" lvl="1" indent="-171450">
              <a:buFont typeface="Arial" panose="020B0604020202020204" pitchFamily="34" charset="0"/>
              <a:buChar char="•"/>
            </a:pPr>
            <a:r>
              <a:rPr lang="en-US" sz="800" dirty="0"/>
              <a:t>PC3&amp;6: genes that segregate different malignant cells      </a:t>
            </a:r>
          </a:p>
          <a:p>
            <a:pPr marL="1085850" lvl="2" indent="-171450">
              <a:buFont typeface="Arial" panose="020B0604020202020204" pitchFamily="34" charset="0"/>
              <a:buChar char="•"/>
            </a:pPr>
            <a:r>
              <a:rPr lang="en-US" sz="800" dirty="0"/>
              <a:t>(D) 229 genes highly expressed in malignant cells of Region 1 compared to other areas of the rumor</a:t>
            </a:r>
          </a:p>
          <a:p>
            <a:pPr marL="1085850" lvl="2" indent="-171450">
              <a:buFont typeface="Arial" panose="020B0604020202020204" pitchFamily="34" charset="0"/>
              <a:buChar char="•"/>
            </a:pPr>
            <a:r>
              <a:rPr lang="en-US" sz="800" dirty="0"/>
              <a:t>The above point is similar to T cells; indicating “spatial effect that influences </a:t>
            </a:r>
            <a:r>
              <a:rPr lang="en-US" sz="800"/>
              <a:t>mulitiple</a:t>
            </a:r>
            <a:r>
              <a:rPr lang="en-US" sz="800" dirty="0"/>
              <a:t> cell types”</a:t>
            </a:r>
          </a:p>
          <a:p>
            <a:pPr marL="628650" lvl="1" indent="-171450">
              <a:buFont typeface="Arial" panose="020B0604020202020204" pitchFamily="34" charset="0"/>
              <a:buChar char="•"/>
            </a:pPr>
            <a:r>
              <a:rPr lang="en-US" sz="800" dirty="0"/>
              <a:t>PC4&amp;5: expression of MIFT (transcription factor gene for melanocytes transcription regulator)</a:t>
            </a:r>
          </a:p>
          <a:p>
            <a:pPr marL="1085850" lvl="2" indent="-171450">
              <a:buFont typeface="Arial" panose="020B0604020202020204" pitchFamily="34" charset="0"/>
              <a:buChar char="•"/>
            </a:pPr>
            <a:r>
              <a:rPr lang="en-US" sz="800" dirty="0"/>
              <a:t>Identifying and scoring cells based on the genes correlated with MIFT gene</a:t>
            </a:r>
          </a:p>
          <a:p>
            <a:pPr marL="1085850" lvl="2" indent="-171450">
              <a:buFont typeface="Arial" panose="020B0604020202020204" pitchFamily="34" charset="0"/>
              <a:buChar char="•"/>
            </a:pPr>
            <a:r>
              <a:rPr lang="en-US" sz="800" dirty="0"/>
              <a:t>Program negatively correlated to MIFT was also found (AXL) which is marker for therapy resistance.</a:t>
            </a:r>
          </a:p>
          <a:p>
            <a:pPr marL="1085850" lvl="2" indent="-171450">
              <a:buFont typeface="Arial" panose="020B0604020202020204" pitchFamily="34" charset="0"/>
              <a:buChar char="•"/>
            </a:pPr>
            <a:r>
              <a:rPr lang="en-US" sz="800" dirty="0"/>
              <a:t>Using both, we can distinguish between melanoma tumors e.g., MIFT-high or AXL- high tumors</a:t>
            </a:r>
          </a:p>
        </p:txBody>
      </p:sp>
      <p:graphicFrame>
        <p:nvGraphicFramePr>
          <p:cNvPr id="22" name="Table 21">
            <a:extLst>
              <a:ext uri="{FF2B5EF4-FFF2-40B4-BE49-F238E27FC236}">
                <a16:creationId xmlns:a16="http://schemas.microsoft.com/office/drawing/2014/main" id="{C37E0464-CE3D-43AD-88B3-EA24FE7B1D4E}"/>
              </a:ext>
            </a:extLst>
          </p:cNvPr>
          <p:cNvGraphicFramePr>
            <a:graphicFrameLocks noGrp="1"/>
          </p:cNvGraphicFramePr>
          <p:nvPr>
            <p:extLst>
              <p:ext uri="{D42A27DB-BD31-4B8C-83A1-F6EECF244321}">
                <p14:modId xmlns:p14="http://schemas.microsoft.com/office/powerpoint/2010/main" val="232594913"/>
              </p:ext>
            </p:extLst>
          </p:nvPr>
        </p:nvGraphicFramePr>
        <p:xfrm>
          <a:off x="4579188" y="5095374"/>
          <a:ext cx="1606004" cy="1470660"/>
        </p:xfrm>
        <a:graphic>
          <a:graphicData uri="http://schemas.openxmlformats.org/drawingml/2006/table">
            <a:tbl>
              <a:tblPr>
                <a:tableStyleId>{5C22544A-7EE6-4342-B048-85BDC9FD1C3A}</a:tableStyleId>
              </a:tblPr>
              <a:tblGrid>
                <a:gridCol w="319868">
                  <a:extLst>
                    <a:ext uri="{9D8B030D-6E8A-4147-A177-3AD203B41FA5}">
                      <a16:colId xmlns:a16="http://schemas.microsoft.com/office/drawing/2014/main" val="1832587547"/>
                    </a:ext>
                  </a:extLst>
                </a:gridCol>
                <a:gridCol w="319868">
                  <a:extLst>
                    <a:ext uri="{9D8B030D-6E8A-4147-A177-3AD203B41FA5}">
                      <a16:colId xmlns:a16="http://schemas.microsoft.com/office/drawing/2014/main" val="1737677988"/>
                    </a:ext>
                  </a:extLst>
                </a:gridCol>
                <a:gridCol w="319868">
                  <a:extLst>
                    <a:ext uri="{9D8B030D-6E8A-4147-A177-3AD203B41FA5}">
                      <a16:colId xmlns:a16="http://schemas.microsoft.com/office/drawing/2014/main" val="1544433314"/>
                    </a:ext>
                  </a:extLst>
                </a:gridCol>
                <a:gridCol w="326532">
                  <a:extLst>
                    <a:ext uri="{9D8B030D-6E8A-4147-A177-3AD203B41FA5}">
                      <a16:colId xmlns:a16="http://schemas.microsoft.com/office/drawing/2014/main" val="4092057640"/>
                    </a:ext>
                  </a:extLst>
                </a:gridCol>
                <a:gridCol w="319868">
                  <a:extLst>
                    <a:ext uri="{9D8B030D-6E8A-4147-A177-3AD203B41FA5}">
                      <a16:colId xmlns:a16="http://schemas.microsoft.com/office/drawing/2014/main" val="1021783203"/>
                    </a:ext>
                  </a:extLst>
                </a:gridCol>
              </a:tblGrid>
              <a:tr h="113776">
                <a:tc>
                  <a:txBody>
                    <a:bodyPr/>
                    <a:lstStyle/>
                    <a:p>
                      <a:pPr algn="l" fontAlgn="b"/>
                      <a:r>
                        <a:rPr lang="en-US" sz="700" u="none" strike="noStrike">
                          <a:effectLst/>
                        </a:rPr>
                        <a:t>PC1</a:t>
                      </a:r>
                      <a:endParaRPr lang="en-US" sz="700" b="1"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PC2</a:t>
                      </a:r>
                      <a:endParaRPr lang="en-US" sz="700" b="1"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dirty="0">
                          <a:effectLst/>
                        </a:rPr>
                        <a:t>PC3</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700" u="none" strike="noStrike" dirty="0">
                          <a:effectLst/>
                        </a:rPr>
                        <a:t>PC4</a:t>
                      </a:r>
                      <a:endParaRPr lang="en-US" sz="7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dirty="0">
                          <a:effectLst/>
                        </a:rPr>
                        <a:t>PC5</a:t>
                      </a:r>
                      <a:endParaRPr lang="en-US" sz="7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158333365"/>
                  </a:ext>
                </a:extLst>
              </a:tr>
              <a:tr h="113776">
                <a:tc>
                  <a:txBody>
                    <a:bodyPr/>
                    <a:lstStyle/>
                    <a:p>
                      <a:pPr algn="l" fontAlgn="b"/>
                      <a:r>
                        <a:rPr lang="en-US" sz="700" u="none" strike="noStrike">
                          <a:effectLst/>
                        </a:rPr>
                        <a:t>PPIA</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PKMYT1</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PSAP</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700" u="none" strike="noStrike">
                          <a:effectLst/>
                        </a:rPr>
                        <a:t>PLP1</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PLP1</a:t>
                      </a:r>
                      <a:endParaRPr lang="en-US" sz="7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30377162"/>
                  </a:ext>
                </a:extLst>
              </a:tr>
              <a:tr h="113776">
                <a:tc>
                  <a:txBody>
                    <a:bodyPr/>
                    <a:lstStyle/>
                    <a:p>
                      <a:pPr algn="l" fontAlgn="b"/>
                      <a:r>
                        <a:rPr lang="en-US" sz="700" u="none" strike="noStrike">
                          <a:effectLst/>
                        </a:rPr>
                        <a:t>EEF1A1</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CDK1</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dirty="0">
                          <a:effectLst/>
                        </a:rPr>
                        <a:t>SERPINA3</a:t>
                      </a:r>
                      <a:endParaRPr lang="en-US" sz="7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700" u="none" strike="noStrike">
                          <a:effectLst/>
                        </a:rPr>
                        <a:t>CAPN3</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dirty="0">
                          <a:effectLst/>
                        </a:rPr>
                        <a:t>CANX</a:t>
                      </a:r>
                      <a:endParaRPr lang="en-US" sz="7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934912520"/>
                  </a:ext>
                </a:extLst>
              </a:tr>
              <a:tr h="113776">
                <a:tc>
                  <a:txBody>
                    <a:bodyPr/>
                    <a:lstStyle/>
                    <a:p>
                      <a:pPr algn="l" fontAlgn="b"/>
                      <a:r>
                        <a:rPr lang="en-US" sz="700" u="none" strike="noStrike">
                          <a:effectLst/>
                        </a:rPr>
                        <a:t>CFL1</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ASF1B</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CSPG4</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700" u="none" strike="noStrike">
                          <a:effectLst/>
                        </a:rPr>
                        <a:t>CDH1</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ACSL3</a:t>
                      </a:r>
                      <a:endParaRPr lang="en-US" sz="7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256393879"/>
                  </a:ext>
                </a:extLst>
              </a:tr>
              <a:tr h="113776">
                <a:tc>
                  <a:txBody>
                    <a:bodyPr/>
                    <a:lstStyle/>
                    <a:p>
                      <a:pPr algn="l" fontAlgn="b"/>
                      <a:r>
                        <a:rPr lang="en-US" sz="700" u="none" strike="noStrike">
                          <a:effectLst/>
                        </a:rPr>
                        <a:t>MRPL12</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TK1</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dirty="0">
                          <a:effectLst/>
                        </a:rPr>
                        <a:t>LGALS3BP</a:t>
                      </a:r>
                      <a:endParaRPr lang="en-US" sz="7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700" u="none" strike="noStrike">
                          <a:effectLst/>
                        </a:rPr>
                        <a:t>ERBB3</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DDX5</a:t>
                      </a:r>
                      <a:endParaRPr lang="en-US" sz="7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681869076"/>
                  </a:ext>
                </a:extLst>
              </a:tr>
              <a:tr h="113776">
                <a:tc>
                  <a:txBody>
                    <a:bodyPr/>
                    <a:lstStyle/>
                    <a:p>
                      <a:pPr algn="l" fontAlgn="b"/>
                      <a:r>
                        <a:rPr lang="en-US" sz="700" u="none" strike="noStrike">
                          <a:effectLst/>
                        </a:rPr>
                        <a:t>ACTG1</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CDC45</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NEAT1</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700" u="none" strike="noStrike">
                          <a:effectLst/>
                        </a:rPr>
                        <a:t>S100B</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TYR</a:t>
                      </a:r>
                      <a:endParaRPr lang="en-US" sz="7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003870977"/>
                  </a:ext>
                </a:extLst>
              </a:tr>
              <a:tr h="113776">
                <a:tc>
                  <a:txBody>
                    <a:bodyPr/>
                    <a:lstStyle/>
                    <a:p>
                      <a:pPr algn="l" fontAlgn="b"/>
                      <a:r>
                        <a:rPr lang="en-US" sz="700" u="none" strike="noStrike">
                          <a:effectLst/>
                        </a:rPr>
                        <a:t>PSMA2</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NUSAP1</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NUCB1</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700" u="none" strike="noStrike">
                          <a:effectLst/>
                        </a:rPr>
                        <a:t>RPLP1</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QPCT</a:t>
                      </a:r>
                      <a:endParaRPr lang="en-US" sz="7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583336458"/>
                  </a:ext>
                </a:extLst>
              </a:tr>
              <a:tr h="113776">
                <a:tc>
                  <a:txBody>
                    <a:bodyPr/>
                    <a:lstStyle/>
                    <a:p>
                      <a:pPr algn="l" fontAlgn="b"/>
                      <a:r>
                        <a:rPr lang="en-US" sz="700" u="none" strike="noStrike">
                          <a:effectLst/>
                        </a:rPr>
                        <a:t>PSMA6</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TOP2A</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LAMB2</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700" u="none" strike="noStrike">
                          <a:effectLst/>
                        </a:rPr>
                        <a:t>PIR</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b="1" u="none" strike="noStrike" dirty="0">
                          <a:effectLst/>
                        </a:rPr>
                        <a:t>MITF</a:t>
                      </a:r>
                      <a:endParaRPr lang="en-US" sz="7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849661463"/>
                  </a:ext>
                </a:extLst>
              </a:tr>
              <a:tr h="113776">
                <a:tc>
                  <a:txBody>
                    <a:bodyPr/>
                    <a:lstStyle/>
                    <a:p>
                      <a:pPr algn="l" fontAlgn="b"/>
                      <a:r>
                        <a:rPr lang="en-US" sz="700" u="none" strike="noStrike">
                          <a:effectLst/>
                        </a:rPr>
                        <a:t>ATP5G3</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BUB1</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HLA-A</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700" u="none" strike="noStrike">
                          <a:effectLst/>
                        </a:rPr>
                        <a:t>STK32A</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PSAP</a:t>
                      </a:r>
                      <a:endParaRPr lang="en-US" sz="7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714236646"/>
                  </a:ext>
                </a:extLst>
              </a:tr>
              <a:tr h="113776">
                <a:tc>
                  <a:txBody>
                    <a:bodyPr/>
                    <a:lstStyle/>
                    <a:p>
                      <a:pPr algn="l" fontAlgn="b"/>
                      <a:r>
                        <a:rPr lang="en-US" sz="700" u="none" strike="noStrike">
                          <a:effectLst/>
                        </a:rPr>
                        <a:t>ENO1</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AURKB</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CTSD</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700" u="none" strike="noStrike">
                          <a:effectLst/>
                        </a:rPr>
                        <a:t>TYR</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CENPF</a:t>
                      </a:r>
                      <a:endParaRPr lang="en-US" sz="7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475716445"/>
                  </a:ext>
                </a:extLst>
              </a:tr>
              <a:tr h="113776">
                <a:tc>
                  <a:txBody>
                    <a:bodyPr/>
                    <a:lstStyle/>
                    <a:p>
                      <a:pPr algn="l" fontAlgn="b"/>
                      <a:r>
                        <a:rPr lang="en-US" sz="700" u="none" strike="noStrike">
                          <a:effectLst/>
                        </a:rPr>
                        <a:t>LDHA</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CDC6</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a:effectLst/>
                        </a:rPr>
                        <a:t>PLXNB2</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700" u="none" strike="noStrike">
                          <a:effectLst/>
                        </a:rPr>
                        <a:t>MLANA</a:t>
                      </a:r>
                      <a:endParaRPr lang="en-US" sz="7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700" u="none" strike="noStrike" dirty="0">
                          <a:effectLst/>
                        </a:rPr>
                        <a:t>ETV5</a:t>
                      </a:r>
                      <a:endParaRPr lang="en-US" sz="7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862340723"/>
                  </a:ext>
                </a:extLst>
              </a:tr>
            </a:tbl>
          </a:graphicData>
        </a:graphic>
      </p:graphicFrame>
      <p:graphicFrame>
        <p:nvGraphicFramePr>
          <p:cNvPr id="30" name="Table 29">
            <a:extLst>
              <a:ext uri="{FF2B5EF4-FFF2-40B4-BE49-F238E27FC236}">
                <a16:creationId xmlns:a16="http://schemas.microsoft.com/office/drawing/2014/main" id="{2B7A8985-58C7-42CB-89E6-A21896C43B15}"/>
              </a:ext>
            </a:extLst>
          </p:cNvPr>
          <p:cNvGraphicFramePr>
            <a:graphicFrameLocks noGrp="1"/>
          </p:cNvGraphicFramePr>
          <p:nvPr>
            <p:extLst>
              <p:ext uri="{D42A27DB-BD31-4B8C-83A1-F6EECF244321}">
                <p14:modId xmlns:p14="http://schemas.microsoft.com/office/powerpoint/2010/main" val="405722502"/>
              </p:ext>
            </p:extLst>
          </p:nvPr>
        </p:nvGraphicFramePr>
        <p:xfrm>
          <a:off x="6549464" y="4686301"/>
          <a:ext cx="5423349" cy="1960337"/>
        </p:xfrm>
        <a:graphic>
          <a:graphicData uri="http://schemas.openxmlformats.org/drawingml/2006/table">
            <a:tbl>
              <a:tblPr>
                <a:tableStyleId>{5C22544A-7EE6-4342-B048-85BDC9FD1C3A}</a:tableStyleId>
              </a:tblPr>
              <a:tblGrid>
                <a:gridCol w="1421423">
                  <a:extLst>
                    <a:ext uri="{9D8B030D-6E8A-4147-A177-3AD203B41FA5}">
                      <a16:colId xmlns:a16="http://schemas.microsoft.com/office/drawing/2014/main" val="4147480019"/>
                    </a:ext>
                  </a:extLst>
                </a:gridCol>
                <a:gridCol w="1020753">
                  <a:extLst>
                    <a:ext uri="{9D8B030D-6E8A-4147-A177-3AD203B41FA5}">
                      <a16:colId xmlns:a16="http://schemas.microsoft.com/office/drawing/2014/main" val="3895526919"/>
                    </a:ext>
                  </a:extLst>
                </a:gridCol>
                <a:gridCol w="1144771">
                  <a:extLst>
                    <a:ext uri="{9D8B030D-6E8A-4147-A177-3AD203B41FA5}">
                      <a16:colId xmlns:a16="http://schemas.microsoft.com/office/drawing/2014/main" val="2055688957"/>
                    </a:ext>
                  </a:extLst>
                </a:gridCol>
                <a:gridCol w="1149540">
                  <a:extLst>
                    <a:ext uri="{9D8B030D-6E8A-4147-A177-3AD203B41FA5}">
                      <a16:colId xmlns:a16="http://schemas.microsoft.com/office/drawing/2014/main" val="2428441590"/>
                    </a:ext>
                  </a:extLst>
                </a:gridCol>
                <a:gridCol w="228954">
                  <a:extLst>
                    <a:ext uri="{9D8B030D-6E8A-4147-A177-3AD203B41FA5}">
                      <a16:colId xmlns:a16="http://schemas.microsoft.com/office/drawing/2014/main" val="1918249764"/>
                    </a:ext>
                  </a:extLst>
                </a:gridCol>
                <a:gridCol w="228954">
                  <a:extLst>
                    <a:ext uri="{9D8B030D-6E8A-4147-A177-3AD203B41FA5}">
                      <a16:colId xmlns:a16="http://schemas.microsoft.com/office/drawing/2014/main" val="1818898090"/>
                    </a:ext>
                  </a:extLst>
                </a:gridCol>
                <a:gridCol w="228954">
                  <a:extLst>
                    <a:ext uri="{9D8B030D-6E8A-4147-A177-3AD203B41FA5}">
                      <a16:colId xmlns:a16="http://schemas.microsoft.com/office/drawing/2014/main" val="2721539823"/>
                    </a:ext>
                  </a:extLst>
                </a:gridCol>
              </a:tblGrid>
              <a:tr h="146527">
                <a:tc>
                  <a:txBody>
                    <a:bodyPr/>
                    <a:lstStyle/>
                    <a:p>
                      <a:pPr algn="l" fontAlgn="b"/>
                      <a:r>
                        <a:rPr lang="en-US" sz="700" u="none" strike="noStrike">
                          <a:effectLst/>
                        </a:rPr>
                        <a:t>PC1</a:t>
                      </a:r>
                      <a:endParaRPr lang="en-US" sz="700" b="1" i="0" u="none" strike="noStrike">
                        <a:solidFill>
                          <a:srgbClr val="000000"/>
                        </a:solidFill>
                        <a:effectLst/>
                        <a:latin typeface="Calibri" panose="020F0502020204030204" pitchFamily="34" charset="0"/>
                      </a:endParaRPr>
                    </a:p>
                  </a:txBody>
                  <a:tcPr marL="5549" marR="5549" marT="5549" marB="0" anchor="b"/>
                </a:tc>
                <a:tc>
                  <a:txBody>
                    <a:bodyPr/>
                    <a:lstStyle/>
                    <a:p>
                      <a:pPr algn="l" fontAlgn="b"/>
                      <a:r>
                        <a:rPr lang="en-US" sz="700" u="none" strike="noStrike">
                          <a:effectLst/>
                        </a:rPr>
                        <a:t>PC2</a:t>
                      </a:r>
                      <a:endParaRPr lang="en-US" sz="700" b="1" i="0" u="none" strike="noStrike">
                        <a:solidFill>
                          <a:srgbClr val="000000"/>
                        </a:solidFill>
                        <a:effectLst/>
                        <a:latin typeface="Calibri" panose="020F0502020204030204" pitchFamily="34" charset="0"/>
                      </a:endParaRPr>
                    </a:p>
                  </a:txBody>
                  <a:tcPr marL="5549" marR="5549" marT="5549" marB="0" anchor="b"/>
                </a:tc>
                <a:tc>
                  <a:txBody>
                    <a:bodyPr/>
                    <a:lstStyle/>
                    <a:p>
                      <a:pPr algn="l" fontAlgn="b"/>
                      <a:r>
                        <a:rPr lang="en-US" sz="700" u="none" strike="noStrike">
                          <a:effectLst/>
                        </a:rPr>
                        <a:t>PC3</a:t>
                      </a:r>
                      <a:endParaRPr lang="en-US" sz="700" b="1" i="0" u="none" strike="noStrike">
                        <a:solidFill>
                          <a:srgbClr val="000000"/>
                        </a:solidFill>
                        <a:effectLst/>
                        <a:latin typeface="Calibri" panose="020F0502020204030204" pitchFamily="34" charset="0"/>
                      </a:endParaRPr>
                    </a:p>
                  </a:txBody>
                  <a:tcPr marL="5549" marR="5549" marT="5549" marB="0" anchor="b"/>
                </a:tc>
                <a:tc>
                  <a:txBody>
                    <a:bodyPr/>
                    <a:lstStyle/>
                    <a:p>
                      <a:pPr algn="ctr" fontAlgn="b"/>
                      <a:r>
                        <a:rPr lang="en-US" sz="700" u="none" strike="noStrike">
                          <a:effectLst/>
                        </a:rPr>
                        <a:t>PC4</a:t>
                      </a:r>
                      <a:endParaRPr lang="en-US" sz="700" b="1" i="0" u="none" strike="noStrike">
                        <a:solidFill>
                          <a:srgbClr val="000000"/>
                        </a:solidFill>
                        <a:effectLst/>
                        <a:latin typeface="Calibri" panose="020F0502020204030204" pitchFamily="34" charset="0"/>
                      </a:endParaRPr>
                    </a:p>
                  </a:txBody>
                  <a:tcPr marL="5549" marR="5549" marT="5549" marB="0" anchor="b"/>
                </a:tc>
                <a:tc>
                  <a:txBody>
                    <a:bodyPr/>
                    <a:lstStyle/>
                    <a:p>
                      <a:pPr algn="l" fontAlgn="b"/>
                      <a:r>
                        <a:rPr lang="en-US" sz="700" u="none" strike="noStrike">
                          <a:effectLst/>
                        </a:rPr>
                        <a:t>PC5</a:t>
                      </a:r>
                      <a:endParaRPr lang="en-US" sz="700" b="1" i="0" u="none" strike="noStrike">
                        <a:solidFill>
                          <a:srgbClr val="000000"/>
                        </a:solidFill>
                        <a:effectLst/>
                        <a:latin typeface="Calibri" panose="020F0502020204030204" pitchFamily="34" charset="0"/>
                      </a:endParaRPr>
                    </a:p>
                  </a:txBody>
                  <a:tcPr marL="5549" marR="5549" marT="5549"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5549" marR="5549" marT="5549"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5549" marR="5549" marT="5549" marB="0" anchor="b"/>
                </a:tc>
                <a:extLst>
                  <a:ext uri="{0D108BD9-81ED-4DB2-BD59-A6C34878D82A}">
                    <a16:rowId xmlns:a16="http://schemas.microsoft.com/office/drawing/2014/main" val="4069475459"/>
                  </a:ext>
                </a:extLst>
              </a:tr>
              <a:tr h="348944">
                <a:tc>
                  <a:txBody>
                    <a:bodyPr/>
                    <a:lstStyle/>
                    <a:p>
                      <a:pPr algn="l" fontAlgn="b"/>
                      <a:r>
                        <a:rPr lang="en-US" sz="700" u="none" strike="noStrike">
                          <a:effectLst/>
                        </a:rPr>
                        <a:t>REACTOME_HOST_INTERACTIONS_OF_HIV_FACTORS (7.8126)</a:t>
                      </a:r>
                      <a:endParaRPr lang="en-US" sz="700" b="0" i="0" u="none" strike="noStrike">
                        <a:solidFill>
                          <a:srgbClr val="000000"/>
                        </a:solidFill>
                        <a:effectLst/>
                        <a:latin typeface="Calibri" panose="020F0502020204030204" pitchFamily="34" charset="0"/>
                      </a:endParaRPr>
                    </a:p>
                  </a:txBody>
                  <a:tcPr marL="5549" marR="5549" marT="5549" marB="0" anchor="b"/>
                </a:tc>
                <a:tc>
                  <a:txBody>
                    <a:bodyPr/>
                    <a:lstStyle/>
                    <a:p>
                      <a:pPr algn="l" fontAlgn="b"/>
                      <a:r>
                        <a:rPr lang="en-US" sz="700" u="none" strike="noStrike" dirty="0">
                          <a:effectLst/>
                        </a:rPr>
                        <a:t>CELL_CYCLE_GO_0007049 (&gt;16)</a:t>
                      </a:r>
                      <a:endParaRPr lang="en-US" sz="700" b="0" i="0" u="none" strike="noStrike" dirty="0">
                        <a:solidFill>
                          <a:srgbClr val="000000"/>
                        </a:solidFill>
                        <a:effectLst/>
                        <a:latin typeface="Calibri" panose="020F0502020204030204" pitchFamily="34" charset="0"/>
                      </a:endParaRPr>
                    </a:p>
                  </a:txBody>
                  <a:tcPr marL="5549" marR="5549" marT="5549" marB="0" anchor="b"/>
                </a:tc>
                <a:tc>
                  <a:txBody>
                    <a:bodyPr/>
                    <a:lstStyle/>
                    <a:p>
                      <a:pPr algn="l" fontAlgn="b"/>
                      <a:r>
                        <a:rPr lang="en-US" sz="700" u="none" strike="noStrike">
                          <a:effectLst/>
                        </a:rPr>
                        <a:t>REACTOME_REGULATION_OF_COMPLEMENT_CASCADE (5.1407)</a:t>
                      </a:r>
                      <a:endParaRPr lang="en-US" sz="700" b="0" i="0" u="none" strike="noStrike">
                        <a:solidFill>
                          <a:srgbClr val="000000"/>
                        </a:solidFill>
                        <a:effectLst/>
                        <a:latin typeface="Calibri" panose="020F0502020204030204" pitchFamily="34" charset="0"/>
                      </a:endParaRPr>
                    </a:p>
                  </a:txBody>
                  <a:tcPr marL="5549" marR="5549" marT="5549" marB="0" anchor="b"/>
                </a:tc>
                <a:tc>
                  <a:txBody>
                    <a:bodyPr/>
                    <a:lstStyle/>
                    <a:p>
                      <a:pPr algn="l" fontAlgn="b"/>
                      <a:r>
                        <a:rPr lang="en-US" sz="700" u="none" strike="noStrike">
                          <a:effectLst/>
                        </a:rPr>
                        <a:t>STRUCTURAL_CONSTITUENT_OF_RIBOSOME (5.0243)</a:t>
                      </a:r>
                      <a:endParaRPr lang="en-US" sz="700" b="0" i="0" u="none" strike="noStrike">
                        <a:solidFill>
                          <a:srgbClr val="000000"/>
                        </a:solidFill>
                        <a:effectLst/>
                        <a:latin typeface="Calibri" panose="020F0502020204030204" pitchFamily="34" charset="0"/>
                      </a:endParaRPr>
                    </a:p>
                  </a:txBody>
                  <a:tcPr marL="5549" marR="5549" marT="5549" marB="0" anchor="b"/>
                </a:tc>
                <a:tc gridSpan="3">
                  <a:txBody>
                    <a:bodyPr/>
                    <a:lstStyle/>
                    <a:p>
                      <a:pPr algn="l" fontAlgn="b"/>
                      <a:r>
                        <a:rPr lang="en-US" sz="700" u="none" strike="noStrike">
                          <a:effectLst/>
                        </a:rPr>
                        <a:t>PROTEIN_HETERODIMERIZATION_ACTIVITY (6.0762)</a:t>
                      </a:r>
                      <a:endParaRPr lang="en-US" sz="700" b="0" i="0" u="none" strike="noStrike">
                        <a:solidFill>
                          <a:srgbClr val="000000"/>
                        </a:solidFill>
                        <a:effectLst/>
                        <a:latin typeface="Calibri" panose="020F0502020204030204" pitchFamily="34" charset="0"/>
                      </a:endParaRPr>
                    </a:p>
                  </a:txBody>
                  <a:tcPr marL="5549" marR="5549" marT="5549"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79987775"/>
                  </a:ext>
                </a:extLst>
              </a:tr>
              <a:tr h="348944">
                <a:tc>
                  <a:txBody>
                    <a:bodyPr/>
                    <a:lstStyle/>
                    <a:p>
                      <a:pPr algn="l" fontAlgn="b"/>
                      <a:r>
                        <a:rPr lang="en-US" sz="700" u="none" strike="noStrike">
                          <a:effectLst/>
                        </a:rPr>
                        <a:t>REACTOME_GLUCONEOGENESIS (6.8682)</a:t>
                      </a:r>
                      <a:endParaRPr lang="en-US" sz="700" b="0" i="0" u="none" strike="noStrike">
                        <a:solidFill>
                          <a:srgbClr val="000000"/>
                        </a:solidFill>
                        <a:effectLst/>
                        <a:latin typeface="Calibri" panose="020F0502020204030204" pitchFamily="34" charset="0"/>
                      </a:endParaRPr>
                    </a:p>
                  </a:txBody>
                  <a:tcPr marL="5549" marR="5549" marT="5549" marB="0" anchor="b"/>
                </a:tc>
                <a:tc>
                  <a:txBody>
                    <a:bodyPr/>
                    <a:lstStyle/>
                    <a:p>
                      <a:pPr algn="l" fontAlgn="b"/>
                      <a:r>
                        <a:rPr lang="en-US" sz="700" u="none" strike="noStrike" dirty="0">
                          <a:effectLst/>
                        </a:rPr>
                        <a:t>REACTOME_CELL_CYCLE (&gt;16)</a:t>
                      </a:r>
                      <a:endParaRPr lang="en-US" sz="700" b="0" i="0" u="none" strike="noStrike" dirty="0">
                        <a:solidFill>
                          <a:srgbClr val="000000"/>
                        </a:solidFill>
                        <a:effectLst/>
                        <a:latin typeface="Calibri" panose="020F0502020204030204" pitchFamily="34" charset="0"/>
                      </a:endParaRPr>
                    </a:p>
                  </a:txBody>
                  <a:tcPr marL="5549" marR="5549" marT="5549" marB="0" anchor="b"/>
                </a:tc>
                <a:tc>
                  <a:txBody>
                    <a:bodyPr/>
                    <a:lstStyle/>
                    <a:p>
                      <a:pPr algn="l" fontAlgn="b"/>
                      <a:r>
                        <a:rPr lang="en-US" sz="700" u="none" strike="noStrike">
                          <a:effectLst/>
                        </a:rPr>
                        <a:t>REACTOME_INNATE_IMMUNE_SYSTEM (4.0295)</a:t>
                      </a:r>
                      <a:endParaRPr lang="en-US" sz="700" b="0" i="0" u="none" strike="noStrike">
                        <a:solidFill>
                          <a:srgbClr val="000000"/>
                        </a:solidFill>
                        <a:effectLst/>
                        <a:latin typeface="Calibri" panose="020F0502020204030204" pitchFamily="34" charset="0"/>
                      </a:endParaRPr>
                    </a:p>
                  </a:txBody>
                  <a:tcPr marL="5549" marR="5549" marT="5549" marB="0" anchor="b"/>
                </a:tc>
                <a:tc>
                  <a:txBody>
                    <a:bodyPr/>
                    <a:lstStyle/>
                    <a:p>
                      <a:pPr algn="l" fontAlgn="b"/>
                      <a:r>
                        <a:rPr lang="en-US" sz="700" u="none" strike="noStrike">
                          <a:effectLst/>
                        </a:rPr>
                        <a:t>REACTOME_NONSENSE_MEDIATED_DECAY_ENHANCED_BY_THE_EXON_JUNCTION_COMPLEX (4.4431)</a:t>
                      </a:r>
                      <a:endParaRPr lang="en-US" sz="700" b="0" i="0" u="none" strike="noStrike">
                        <a:solidFill>
                          <a:srgbClr val="000000"/>
                        </a:solidFill>
                        <a:effectLst/>
                        <a:latin typeface="Calibri" panose="020F0502020204030204" pitchFamily="34" charset="0"/>
                      </a:endParaRPr>
                    </a:p>
                  </a:txBody>
                  <a:tcPr marL="5549" marR="5549" marT="5549" marB="0" anchor="b"/>
                </a:tc>
                <a:tc gridSpan="2">
                  <a:txBody>
                    <a:bodyPr/>
                    <a:lstStyle/>
                    <a:p>
                      <a:pPr algn="l" fontAlgn="b"/>
                      <a:r>
                        <a:rPr lang="en-US" sz="700" u="none" strike="noStrike">
                          <a:effectLst/>
                        </a:rPr>
                        <a:t>SPINDLE (4.4747)</a:t>
                      </a:r>
                      <a:endParaRPr lang="en-US" sz="700" b="0" i="0" u="none" strike="noStrike">
                        <a:solidFill>
                          <a:srgbClr val="000000"/>
                        </a:solidFill>
                        <a:effectLst/>
                        <a:latin typeface="Calibri" panose="020F0502020204030204" pitchFamily="34" charset="0"/>
                      </a:endParaRPr>
                    </a:p>
                  </a:txBody>
                  <a:tcPr marL="5549" marR="5549" marT="5549" marB="0" anchor="b"/>
                </a:tc>
                <a:tc hMerge="1">
                  <a:txBody>
                    <a:bodyPr/>
                    <a:lstStyle/>
                    <a:p>
                      <a:endParaRPr lang="en-US"/>
                    </a:p>
                  </a:txBody>
                  <a:tcPr/>
                </a:tc>
                <a:tc>
                  <a:txBody>
                    <a:bodyPr/>
                    <a:lstStyle/>
                    <a:p>
                      <a:pPr algn="l" fontAlgn="b"/>
                      <a:endParaRPr lang="en-US" sz="700" b="0" i="0" u="none" strike="noStrike">
                        <a:solidFill>
                          <a:srgbClr val="000000"/>
                        </a:solidFill>
                        <a:effectLst/>
                        <a:latin typeface="Calibri" panose="020F0502020204030204" pitchFamily="34" charset="0"/>
                      </a:endParaRPr>
                    </a:p>
                  </a:txBody>
                  <a:tcPr marL="5549" marR="5549" marT="5549" marB="0" anchor="b"/>
                </a:tc>
                <a:extLst>
                  <a:ext uri="{0D108BD9-81ED-4DB2-BD59-A6C34878D82A}">
                    <a16:rowId xmlns:a16="http://schemas.microsoft.com/office/drawing/2014/main" val="1728071748"/>
                  </a:ext>
                </a:extLst>
              </a:tr>
              <a:tr h="274739">
                <a:tc>
                  <a:txBody>
                    <a:bodyPr/>
                    <a:lstStyle/>
                    <a:p>
                      <a:pPr algn="l" fontAlgn="b"/>
                      <a:r>
                        <a:rPr lang="en-US" sz="700" u="none" strike="noStrike" dirty="0">
                          <a:effectLst/>
                        </a:rPr>
                        <a:t>KEGG_PARKINSONS_DISEASE (6.6129)</a:t>
                      </a:r>
                      <a:endParaRPr lang="en-US" sz="700" b="0" i="0" u="none" strike="noStrike" dirty="0">
                        <a:solidFill>
                          <a:srgbClr val="000000"/>
                        </a:solidFill>
                        <a:effectLst/>
                        <a:latin typeface="Calibri" panose="020F0502020204030204" pitchFamily="34" charset="0"/>
                      </a:endParaRPr>
                    </a:p>
                  </a:txBody>
                  <a:tcPr marL="5549" marR="5549" marT="5549" marB="0" anchor="b"/>
                </a:tc>
                <a:tc>
                  <a:txBody>
                    <a:bodyPr/>
                    <a:lstStyle/>
                    <a:p>
                      <a:pPr algn="l" fontAlgn="b"/>
                      <a:r>
                        <a:rPr lang="en-US" sz="700" u="none" strike="noStrike">
                          <a:effectLst/>
                        </a:rPr>
                        <a:t>REACTOME_CELL_CYCLE_MITOTIC (&gt;16)</a:t>
                      </a:r>
                      <a:endParaRPr lang="en-US" sz="700" b="0" i="0" u="none" strike="noStrike">
                        <a:solidFill>
                          <a:srgbClr val="000000"/>
                        </a:solidFill>
                        <a:effectLst/>
                        <a:latin typeface="Calibri" panose="020F0502020204030204" pitchFamily="34" charset="0"/>
                      </a:endParaRPr>
                    </a:p>
                  </a:txBody>
                  <a:tcPr marL="5549" marR="5549" marT="5549" marB="0" anchor="b"/>
                </a:tc>
                <a:tc>
                  <a:txBody>
                    <a:bodyPr/>
                    <a:lstStyle/>
                    <a:p>
                      <a:pPr algn="l" fontAlgn="b"/>
                      <a:r>
                        <a:rPr lang="en-US" sz="700" u="none" strike="noStrike">
                          <a:effectLst/>
                        </a:rPr>
                        <a:t>KEGG_ANTIGEN_PROCESSING_AND_PRESENTATION (3.8092)</a:t>
                      </a:r>
                      <a:endParaRPr lang="en-US" sz="700" b="0" i="0" u="none" strike="noStrike">
                        <a:solidFill>
                          <a:srgbClr val="000000"/>
                        </a:solidFill>
                        <a:effectLst/>
                        <a:latin typeface="Calibri" panose="020F0502020204030204" pitchFamily="34" charset="0"/>
                      </a:endParaRPr>
                    </a:p>
                  </a:txBody>
                  <a:tcPr marL="5549" marR="5549" marT="5549" marB="0" anchor="b"/>
                </a:tc>
                <a:tc>
                  <a:txBody>
                    <a:bodyPr/>
                    <a:lstStyle/>
                    <a:p>
                      <a:pPr algn="l" fontAlgn="b"/>
                      <a:r>
                        <a:rPr lang="en-US" sz="700" u="none" strike="noStrike">
                          <a:effectLst/>
                        </a:rPr>
                        <a:t>SYSTEM_DEVELOPMENT (4.3937)</a:t>
                      </a:r>
                      <a:endParaRPr lang="en-US" sz="700" b="0" i="0" u="none" strike="noStrike">
                        <a:solidFill>
                          <a:srgbClr val="000000"/>
                        </a:solidFill>
                        <a:effectLst/>
                        <a:latin typeface="Calibri" panose="020F0502020204030204" pitchFamily="34" charset="0"/>
                      </a:endParaRPr>
                    </a:p>
                  </a:txBody>
                  <a:tcPr marL="5549" marR="5549" marT="5549" marB="0" anchor="b"/>
                </a:tc>
                <a:tc gridSpan="3">
                  <a:txBody>
                    <a:bodyPr/>
                    <a:lstStyle/>
                    <a:p>
                      <a:pPr algn="l" fontAlgn="b"/>
                      <a:r>
                        <a:rPr lang="en-US" sz="700" u="none" strike="noStrike">
                          <a:effectLst/>
                        </a:rPr>
                        <a:t>KEGG_LYSOSOME (4.4148)</a:t>
                      </a:r>
                      <a:endParaRPr lang="en-US" sz="700" b="0" i="0" u="none" strike="noStrike">
                        <a:solidFill>
                          <a:srgbClr val="000000"/>
                        </a:solidFill>
                        <a:effectLst/>
                        <a:latin typeface="Calibri" panose="020F0502020204030204" pitchFamily="34" charset="0"/>
                      </a:endParaRPr>
                    </a:p>
                  </a:txBody>
                  <a:tcPr marL="5549" marR="5549" marT="5549"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15039216"/>
                  </a:ext>
                </a:extLst>
              </a:tr>
              <a:tr h="348944">
                <a:tc>
                  <a:txBody>
                    <a:bodyPr/>
                    <a:lstStyle/>
                    <a:p>
                      <a:pPr algn="l" fontAlgn="b"/>
                      <a:r>
                        <a:rPr lang="en-US" sz="700" u="none" strike="noStrike">
                          <a:effectLst/>
                        </a:rPr>
                        <a:t>MITOCHONDRIAL_MEMBRANE (6.1728)</a:t>
                      </a:r>
                      <a:endParaRPr lang="en-US" sz="700" b="0" i="0" u="none" strike="noStrike">
                        <a:solidFill>
                          <a:srgbClr val="000000"/>
                        </a:solidFill>
                        <a:effectLst/>
                        <a:latin typeface="Calibri" panose="020F0502020204030204" pitchFamily="34" charset="0"/>
                      </a:endParaRPr>
                    </a:p>
                  </a:txBody>
                  <a:tcPr marL="5549" marR="5549" marT="5549" marB="0" anchor="b"/>
                </a:tc>
                <a:tc>
                  <a:txBody>
                    <a:bodyPr/>
                    <a:lstStyle/>
                    <a:p>
                      <a:pPr algn="l" fontAlgn="b"/>
                      <a:r>
                        <a:rPr lang="en-US" sz="700" u="none" strike="noStrike">
                          <a:effectLst/>
                        </a:rPr>
                        <a:t>REACTOME_MITOTIC_M_M_G1_PHASES (&gt;16)</a:t>
                      </a:r>
                      <a:endParaRPr lang="en-US" sz="700" b="0" i="0" u="none" strike="noStrike">
                        <a:solidFill>
                          <a:srgbClr val="000000"/>
                        </a:solidFill>
                        <a:effectLst/>
                        <a:latin typeface="Calibri" panose="020F0502020204030204" pitchFamily="34" charset="0"/>
                      </a:endParaRPr>
                    </a:p>
                  </a:txBody>
                  <a:tcPr marL="5549" marR="5549" marT="5549" marB="0" anchor="b"/>
                </a:tc>
                <a:tc>
                  <a:txBody>
                    <a:bodyPr/>
                    <a:lstStyle/>
                    <a:p>
                      <a:pPr algn="l" fontAlgn="b"/>
                      <a:r>
                        <a:rPr lang="en-US" sz="700" u="none" strike="noStrike" dirty="0">
                          <a:effectLst/>
                        </a:rPr>
                        <a:t>GLUCAN_METABOLIC_PROCESS (3.8061)</a:t>
                      </a:r>
                      <a:endParaRPr lang="en-US" sz="700" b="0" i="0" u="none" strike="noStrike" dirty="0">
                        <a:solidFill>
                          <a:srgbClr val="000000"/>
                        </a:solidFill>
                        <a:effectLst/>
                        <a:latin typeface="Calibri" panose="020F0502020204030204" pitchFamily="34" charset="0"/>
                      </a:endParaRPr>
                    </a:p>
                  </a:txBody>
                  <a:tcPr marL="5549" marR="5549" marT="5549" marB="0" anchor="b"/>
                </a:tc>
                <a:tc>
                  <a:txBody>
                    <a:bodyPr/>
                    <a:lstStyle/>
                    <a:p>
                      <a:pPr algn="l" fontAlgn="b"/>
                      <a:r>
                        <a:rPr lang="en-US" sz="700" u="none" strike="noStrike">
                          <a:effectLst/>
                        </a:rPr>
                        <a:t>REACTOME_SRP_DEPENDENT_COTRANSLATIONAL_PROTEIN_TARGETING_TO_MEMBRANE (4.3052)</a:t>
                      </a:r>
                      <a:endParaRPr lang="en-US" sz="700" b="0" i="0" u="none" strike="noStrike">
                        <a:solidFill>
                          <a:srgbClr val="000000"/>
                        </a:solidFill>
                        <a:effectLst/>
                        <a:latin typeface="Calibri" panose="020F0502020204030204" pitchFamily="34" charset="0"/>
                      </a:endParaRPr>
                    </a:p>
                  </a:txBody>
                  <a:tcPr marL="5549" marR="5549" marT="5549" marB="0" anchor="b"/>
                </a:tc>
                <a:tc gridSpan="3">
                  <a:txBody>
                    <a:bodyPr/>
                    <a:lstStyle/>
                    <a:p>
                      <a:pPr algn="l" fontAlgn="b"/>
                      <a:r>
                        <a:rPr lang="en-US" sz="700" u="none" strike="noStrike">
                          <a:effectLst/>
                        </a:rPr>
                        <a:t>MEMBRANE (4.4098)</a:t>
                      </a:r>
                      <a:endParaRPr lang="en-US" sz="700" b="0" i="0" u="none" strike="noStrike">
                        <a:solidFill>
                          <a:srgbClr val="000000"/>
                        </a:solidFill>
                        <a:effectLst/>
                        <a:latin typeface="Calibri" panose="020F0502020204030204" pitchFamily="34" charset="0"/>
                      </a:endParaRPr>
                    </a:p>
                  </a:txBody>
                  <a:tcPr marL="5549" marR="5549" marT="5549"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71441126"/>
                  </a:ext>
                </a:extLst>
              </a:tr>
              <a:tr h="274739">
                <a:tc>
                  <a:txBody>
                    <a:bodyPr/>
                    <a:lstStyle/>
                    <a:p>
                      <a:pPr algn="l" fontAlgn="b"/>
                      <a:r>
                        <a:rPr lang="en-US" sz="700" u="none" strike="noStrike">
                          <a:effectLst/>
                        </a:rPr>
                        <a:t>REACTOME_HIV_INFECTION (6.1457)</a:t>
                      </a:r>
                      <a:endParaRPr lang="en-US" sz="700" b="0" i="0" u="none" strike="noStrike">
                        <a:solidFill>
                          <a:srgbClr val="000000"/>
                        </a:solidFill>
                        <a:effectLst/>
                        <a:latin typeface="Calibri" panose="020F0502020204030204" pitchFamily="34" charset="0"/>
                      </a:endParaRPr>
                    </a:p>
                  </a:txBody>
                  <a:tcPr marL="5549" marR="5549" marT="5549" marB="0" anchor="b"/>
                </a:tc>
                <a:tc>
                  <a:txBody>
                    <a:bodyPr/>
                    <a:lstStyle/>
                    <a:p>
                      <a:pPr algn="l" fontAlgn="b"/>
                      <a:r>
                        <a:rPr lang="en-US" sz="700" u="none" strike="noStrike">
                          <a:effectLst/>
                        </a:rPr>
                        <a:t>REACTOME_DNA_REPLICATION (&gt;16)</a:t>
                      </a:r>
                      <a:endParaRPr lang="en-US" sz="700" b="0" i="0" u="none" strike="noStrike">
                        <a:solidFill>
                          <a:srgbClr val="000000"/>
                        </a:solidFill>
                        <a:effectLst/>
                        <a:latin typeface="Calibri" panose="020F0502020204030204" pitchFamily="34" charset="0"/>
                      </a:endParaRPr>
                    </a:p>
                  </a:txBody>
                  <a:tcPr marL="5549" marR="5549" marT="5549" marB="0" anchor="b"/>
                </a:tc>
                <a:tc>
                  <a:txBody>
                    <a:bodyPr/>
                    <a:lstStyle/>
                    <a:p>
                      <a:pPr algn="l" fontAlgn="b"/>
                      <a:r>
                        <a:rPr lang="en-US" sz="700" u="none" strike="noStrike">
                          <a:effectLst/>
                        </a:rPr>
                        <a:t>REACTOME_LIPID_DIGESTION_MOBILIZATION_AND_TRANSPORT (3.6338)</a:t>
                      </a:r>
                      <a:endParaRPr lang="en-US" sz="700" b="0" i="0" u="none" strike="noStrike">
                        <a:solidFill>
                          <a:srgbClr val="000000"/>
                        </a:solidFill>
                        <a:effectLst/>
                        <a:latin typeface="Calibri" panose="020F0502020204030204" pitchFamily="34" charset="0"/>
                      </a:endParaRPr>
                    </a:p>
                  </a:txBody>
                  <a:tcPr marL="5549" marR="5549" marT="5549" marB="0" anchor="b"/>
                </a:tc>
                <a:tc>
                  <a:txBody>
                    <a:bodyPr/>
                    <a:lstStyle/>
                    <a:p>
                      <a:pPr algn="l" fontAlgn="b"/>
                      <a:r>
                        <a:rPr lang="en-US" sz="700" u="none" strike="noStrike">
                          <a:effectLst/>
                        </a:rPr>
                        <a:t>PIGMENT_BIOSYNTHETIC_PROCESS (4.2354)</a:t>
                      </a:r>
                      <a:endParaRPr lang="en-US" sz="700" b="0" i="0" u="none" strike="noStrike">
                        <a:solidFill>
                          <a:srgbClr val="000000"/>
                        </a:solidFill>
                        <a:effectLst/>
                        <a:latin typeface="Calibri" panose="020F0502020204030204" pitchFamily="34" charset="0"/>
                      </a:endParaRPr>
                    </a:p>
                  </a:txBody>
                  <a:tcPr marL="5549" marR="5549" marT="5549" marB="0" anchor="b"/>
                </a:tc>
                <a:tc gridSpan="3">
                  <a:txBody>
                    <a:bodyPr/>
                    <a:lstStyle/>
                    <a:p>
                      <a:pPr algn="l" fontAlgn="b"/>
                      <a:r>
                        <a:rPr lang="en-US" sz="700" u="none" strike="noStrike" dirty="0">
                          <a:effectLst/>
                        </a:rPr>
                        <a:t>KEGG_MELANOGENESIS (2.8868)</a:t>
                      </a:r>
                      <a:endParaRPr lang="en-US" sz="700" b="0" i="0" u="none" strike="noStrike" dirty="0">
                        <a:solidFill>
                          <a:srgbClr val="000000"/>
                        </a:solidFill>
                        <a:effectLst/>
                        <a:latin typeface="Calibri" panose="020F0502020204030204" pitchFamily="34" charset="0"/>
                      </a:endParaRPr>
                    </a:p>
                  </a:txBody>
                  <a:tcPr marL="5549" marR="5549" marT="5549"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85403399"/>
                  </a:ext>
                </a:extLst>
              </a:tr>
            </a:tbl>
          </a:graphicData>
        </a:graphic>
      </p:graphicFrame>
      <p:sp>
        <p:nvSpPr>
          <p:cNvPr id="2" name="TextBox 1">
            <a:extLst>
              <a:ext uri="{FF2B5EF4-FFF2-40B4-BE49-F238E27FC236}">
                <a16:creationId xmlns:a16="http://schemas.microsoft.com/office/drawing/2014/main" id="{63DE0878-BE6F-40BE-BE34-88286D1D1BED}"/>
              </a:ext>
            </a:extLst>
          </p:cNvPr>
          <p:cNvSpPr txBox="1"/>
          <p:nvPr/>
        </p:nvSpPr>
        <p:spPr>
          <a:xfrm>
            <a:off x="4571230" y="4849153"/>
            <a:ext cx="810960" cy="246221"/>
          </a:xfrm>
          <a:prstGeom prst="rect">
            <a:avLst/>
          </a:prstGeom>
          <a:noFill/>
        </p:spPr>
        <p:txBody>
          <a:bodyPr wrap="square" rtlCol="0">
            <a:spAutoFit/>
          </a:bodyPr>
          <a:lstStyle/>
          <a:p>
            <a:r>
              <a:rPr lang="en-US" sz="1000" dirty="0"/>
              <a:t>Genes</a:t>
            </a:r>
          </a:p>
        </p:txBody>
      </p:sp>
    </p:spTree>
    <p:extLst>
      <p:ext uri="{BB962C8B-B14F-4D97-AF65-F5344CB8AC3E}">
        <p14:creationId xmlns:p14="http://schemas.microsoft.com/office/powerpoint/2010/main" val="2299003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3959</TotalTime>
  <Words>3346</Words>
  <Application>Microsoft Office PowerPoint</Application>
  <PresentationFormat>Widescreen</PresentationFormat>
  <Paragraphs>249</Paragraphs>
  <Slides>13</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13</vt:i4>
      </vt:variant>
    </vt:vector>
  </HeadingPairs>
  <TitlesOfParts>
    <vt:vector size="23" baseType="lpstr">
      <vt:lpstr>-apple-system</vt:lpstr>
      <vt:lpstr>Arial</vt:lpstr>
      <vt:lpstr>BlinkMacSystemFont</vt:lpstr>
      <vt:lpstr>Calibri</vt:lpstr>
      <vt:lpstr>Calibri Light</vt:lpstr>
      <vt:lpstr>Cambria</vt:lpstr>
      <vt:lpstr>Helvetica</vt:lpstr>
      <vt:lpstr>Merriweather</vt:lpstr>
      <vt:lpstr>Roboto</vt:lpstr>
      <vt:lpstr>Office Theme</vt:lpstr>
      <vt:lpstr>Test Cases in the Aspen Institute Lecture by Aviv Regev</vt:lpstr>
      <vt:lpstr>PowerPoint Presentation</vt:lpstr>
      <vt:lpstr>PowerPoint Presentation</vt:lpstr>
      <vt:lpstr>PowerPoint Presentation</vt:lpstr>
      <vt:lpstr>PowerPoint Presentation</vt:lpstr>
      <vt:lpstr>PowerPoint Presentation</vt:lpstr>
      <vt:lpstr>Deep Dive Into the Test Cases</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 Test Cases in the Aspen Institute Lecture by Aviv Regev</dc:title>
  <dc:creator>Karthik Raveendran</dc:creator>
  <cp:lastModifiedBy>Karthik Raveendran</cp:lastModifiedBy>
  <cp:revision>6</cp:revision>
  <dcterms:created xsi:type="dcterms:W3CDTF">2022-02-10T12:04:43Z</dcterms:created>
  <dcterms:modified xsi:type="dcterms:W3CDTF">2022-03-01T14:37:20Z</dcterms:modified>
</cp:coreProperties>
</file>