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1"/>
    <p:sldMasterId id="2147483672" r:id="rId2"/>
  </p:sldMasterIdLst>
  <p:notesMasterIdLst>
    <p:notesMasterId r:id="rId72"/>
  </p:notesMasterIdLst>
  <p:handoutMasterIdLst>
    <p:handoutMasterId r:id="rId73"/>
  </p:handoutMasterIdLst>
  <p:sldIdLst>
    <p:sldId id="313" r:id="rId3"/>
    <p:sldId id="366" r:id="rId4"/>
    <p:sldId id="315" r:id="rId5"/>
    <p:sldId id="316" r:id="rId6"/>
    <p:sldId id="256" r:id="rId7"/>
    <p:sldId id="330" r:id="rId8"/>
    <p:sldId id="338" r:id="rId9"/>
    <p:sldId id="367" r:id="rId10"/>
    <p:sldId id="342" r:id="rId11"/>
    <p:sldId id="343" r:id="rId12"/>
    <p:sldId id="344" r:id="rId13"/>
    <p:sldId id="345" r:id="rId14"/>
    <p:sldId id="364" r:id="rId15"/>
    <p:sldId id="346" r:id="rId16"/>
    <p:sldId id="347" r:id="rId17"/>
    <p:sldId id="349" r:id="rId18"/>
    <p:sldId id="350" r:id="rId19"/>
    <p:sldId id="351" r:id="rId20"/>
    <p:sldId id="352" r:id="rId21"/>
    <p:sldId id="353" r:id="rId22"/>
    <p:sldId id="354" r:id="rId23"/>
    <p:sldId id="355" r:id="rId24"/>
    <p:sldId id="356" r:id="rId25"/>
    <p:sldId id="357" r:id="rId26"/>
    <p:sldId id="358" r:id="rId27"/>
    <p:sldId id="359" r:id="rId28"/>
    <p:sldId id="360" r:id="rId29"/>
    <p:sldId id="268" r:id="rId30"/>
    <p:sldId id="363" r:id="rId31"/>
    <p:sldId id="271" r:id="rId32"/>
    <p:sldId id="333" r:id="rId33"/>
    <p:sldId id="272" r:id="rId34"/>
    <p:sldId id="361" r:id="rId35"/>
    <p:sldId id="362" r:id="rId36"/>
    <p:sldId id="410" r:id="rId37"/>
    <p:sldId id="337" r:id="rId38"/>
    <p:sldId id="375" r:id="rId39"/>
    <p:sldId id="376" r:id="rId40"/>
    <p:sldId id="377" r:id="rId41"/>
    <p:sldId id="378" r:id="rId42"/>
    <p:sldId id="379" r:id="rId43"/>
    <p:sldId id="380" r:id="rId44"/>
    <p:sldId id="381" r:id="rId45"/>
    <p:sldId id="382" r:id="rId46"/>
    <p:sldId id="383" r:id="rId47"/>
    <p:sldId id="384" r:id="rId48"/>
    <p:sldId id="385" r:id="rId49"/>
    <p:sldId id="387" r:id="rId50"/>
    <p:sldId id="388" r:id="rId51"/>
    <p:sldId id="389" r:id="rId52"/>
    <p:sldId id="390" r:id="rId53"/>
    <p:sldId id="391" r:id="rId54"/>
    <p:sldId id="392" r:id="rId55"/>
    <p:sldId id="393" r:id="rId56"/>
    <p:sldId id="394" r:id="rId57"/>
    <p:sldId id="395" r:id="rId58"/>
    <p:sldId id="396" r:id="rId59"/>
    <p:sldId id="397" r:id="rId60"/>
    <p:sldId id="413" r:id="rId61"/>
    <p:sldId id="399" r:id="rId62"/>
    <p:sldId id="400" r:id="rId63"/>
    <p:sldId id="401" r:id="rId64"/>
    <p:sldId id="402" r:id="rId65"/>
    <p:sldId id="403" r:id="rId66"/>
    <p:sldId id="404" r:id="rId67"/>
    <p:sldId id="407" r:id="rId68"/>
    <p:sldId id="411" r:id="rId69"/>
    <p:sldId id="409" r:id="rId70"/>
    <p:sldId id="408" r:id="rId7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9" autoAdjust="0"/>
    <p:restoredTop sz="94660" autoAdjust="0"/>
  </p:normalViewPr>
  <p:slideViewPr>
    <p:cSldViewPr snapToGrid="0">
      <p:cViewPr varScale="1">
        <p:scale>
          <a:sx n="79" d="100"/>
          <a:sy n="79" d="100"/>
        </p:scale>
        <p:origin x="108" y="19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30" d="100"/>
        <a:sy n="30" d="100"/>
      </p:scale>
      <p:origin x="0" y="0"/>
    </p:cViewPr>
  </p:sorterViewPr>
  <p:notesViewPr>
    <p:cSldViewPr snapToGrid="0">
      <p:cViewPr varScale="1">
        <p:scale>
          <a:sx n="98" d="100"/>
          <a:sy n="98" d="100"/>
        </p:scale>
        <p:origin x="3468"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FC7C711-687F-4571-9EA6-CB67BFCB3236}" type="datetimeFigureOut">
              <a:rPr lang="en-US" smtClean="0"/>
              <a:t>4/13/2016</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CD1352F-FC4D-4706-ACF7-08D505D62553}" type="slidenum">
              <a:rPr lang="en-US" smtClean="0"/>
              <a:t>‹#›</a:t>
            </a:fld>
            <a:endParaRPr lang="en-US"/>
          </a:p>
        </p:txBody>
      </p:sp>
    </p:spTree>
    <p:extLst>
      <p:ext uri="{BB962C8B-B14F-4D97-AF65-F5344CB8AC3E}">
        <p14:creationId xmlns:p14="http://schemas.microsoft.com/office/powerpoint/2010/main" val="39367128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3D3E4D49-9D53-4703-84F9-F362E4C1CF62}" type="datetimeFigureOut">
              <a:rPr lang="en-US" smtClean="0"/>
              <a:t>4/13/2016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205569D-ECAD-4CDE-B0FC-B21FEC03ACB9}" type="slidenum">
              <a:rPr lang="en-US" smtClean="0"/>
              <a:t>‹#›</a:t>
            </a:fld>
            <a:endParaRPr lang="en-US"/>
          </a:p>
        </p:txBody>
      </p:sp>
    </p:spTree>
    <p:extLst>
      <p:ext uri="{BB962C8B-B14F-4D97-AF65-F5344CB8AC3E}">
        <p14:creationId xmlns:p14="http://schemas.microsoft.com/office/powerpoint/2010/main" val="203000292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53BC40-9505-5141-AE47-A396B514F1BC}" type="slidenum">
              <a:rPr lang="en-US" smtClean="0">
                <a:solidFill>
                  <a:prstClr val="black"/>
                </a:solidFill>
              </a:rPr>
              <a:pPr/>
              <a:t>0</a:t>
            </a:fld>
            <a:endParaRPr lang="en-US">
              <a:solidFill>
                <a:prstClr val="black"/>
              </a:solidFill>
            </a:endParaRPr>
          </a:p>
        </p:txBody>
      </p:sp>
    </p:spTree>
    <p:extLst>
      <p:ext uri="{BB962C8B-B14F-4D97-AF65-F5344CB8AC3E}">
        <p14:creationId xmlns:p14="http://schemas.microsoft.com/office/powerpoint/2010/main" val="66861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BioProject is a record that provides a container for a formalized version of the project description.</a:t>
            </a:r>
          </a:p>
          <a:p>
            <a:endParaRPr lang="en-US" dirty="0"/>
          </a:p>
          <a:p>
            <a:r>
              <a:rPr lang="en-US" dirty="0" smtClean="0"/>
              <a:t>It has it’s own </a:t>
            </a:r>
            <a:r>
              <a:rPr lang="en-US" dirty="0" err="1" smtClean="0"/>
              <a:t>ruleshas</a:t>
            </a:r>
            <a:r>
              <a:rPr lang="en-US" dirty="0" smtClean="0"/>
              <a:t> its own database. Submission of a bioproject is fairly simple, but we won’t go into that today.</a:t>
            </a:r>
          </a:p>
          <a:p>
            <a:endParaRPr lang="en-US" dirty="0"/>
          </a:p>
          <a:p>
            <a:r>
              <a:rPr lang="en-US" dirty="0" smtClean="0"/>
              <a:t>Data mean sequence data and these have their own archives and submission procedures.</a:t>
            </a:r>
          </a:p>
          <a:p>
            <a:endParaRPr lang="en-US" dirty="0"/>
          </a:p>
          <a:p>
            <a:r>
              <a:rPr lang="en-US" dirty="0" smtClean="0"/>
              <a:t>The BioSample is the record that stores the information about the samples.</a:t>
            </a:r>
          </a:p>
          <a:p>
            <a:endParaRPr lang="en-US" dirty="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9</a:t>
            </a:fld>
            <a:endParaRPr lang="en-US"/>
          </a:p>
        </p:txBody>
      </p:sp>
    </p:spTree>
    <p:extLst>
      <p:ext uri="{BB962C8B-B14F-4D97-AF65-F5344CB8AC3E}">
        <p14:creationId xmlns:p14="http://schemas.microsoft.com/office/powerpoint/2010/main" val="2988756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illustrates how NCBI organizes the records for this information.</a:t>
            </a:r>
          </a:p>
          <a:p>
            <a:endParaRPr lang="en-US" dirty="0"/>
          </a:p>
          <a:p>
            <a:r>
              <a:rPr lang="en-US" dirty="0" smtClean="0"/>
              <a:t>Under </a:t>
            </a:r>
            <a:r>
              <a:rPr lang="en-US" dirty="0"/>
              <a:t>the </a:t>
            </a:r>
            <a:r>
              <a:rPr lang="en-US" dirty="0" smtClean="0"/>
              <a:t>BioProject</a:t>
            </a:r>
            <a:r>
              <a:rPr lang="en-US" dirty="0"/>
              <a:t>, you have the </a:t>
            </a:r>
            <a:r>
              <a:rPr lang="en-US" dirty="0" smtClean="0"/>
              <a:t>BioSamples </a:t>
            </a:r>
            <a:r>
              <a:rPr lang="en-US" dirty="0"/>
              <a:t>and the data derived from them.</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10</a:t>
            </a:fld>
            <a:endParaRPr lang="en-US"/>
          </a:p>
        </p:txBody>
      </p:sp>
    </p:spTree>
    <p:extLst>
      <p:ext uri="{BB962C8B-B14F-4D97-AF65-F5344CB8AC3E}">
        <p14:creationId xmlns:p14="http://schemas.microsoft.com/office/powerpoint/2010/main" val="42360340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smtClean="0"/>
              <a:t>The sample is the actual biological material that the data came from.</a:t>
            </a:r>
          </a:p>
          <a:p>
            <a:endParaRPr lang="en-US" dirty="0"/>
          </a:p>
          <a:p>
            <a:r>
              <a:rPr lang="en-US" dirty="0" smtClean="0"/>
              <a:t>The biosample is a data file that contains the metadata for your sample. </a:t>
            </a:r>
          </a:p>
          <a:p>
            <a:endParaRPr lang="en-US" dirty="0"/>
          </a:p>
          <a:p>
            <a:r>
              <a:rPr lang="en-US" b="1" dirty="0" smtClean="0"/>
              <a:t>Sample metadata is analogous to metadata for a digital photo file. </a:t>
            </a:r>
          </a:p>
          <a:p>
            <a:endParaRPr lang="en-US" b="1" dirty="0"/>
          </a:p>
          <a:p>
            <a:r>
              <a:rPr lang="en-US" b="1" dirty="0" smtClean="0"/>
              <a:t>When you take a picture with your digital camera, it records the image (that’s the data) but it also records other information, like date the picture was take and the various </a:t>
            </a:r>
            <a:r>
              <a:rPr lang="en-US" dirty="0" smtClean="0"/>
              <a:t>camera settings</a:t>
            </a:r>
            <a:r>
              <a:rPr lang="en-US" b="1" dirty="0" smtClean="0"/>
              <a:t>. That is called the metadata</a:t>
            </a:r>
          </a:p>
          <a:p>
            <a:endParaRPr lang="en-US" dirty="0"/>
          </a:p>
          <a:p>
            <a:r>
              <a:rPr lang="en-US" dirty="0" smtClean="0"/>
              <a:t>Similarly, when you generate data, there is information about the sample that is useful or even critical to have. </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11</a:t>
            </a:fld>
            <a:endParaRPr lang="en-US"/>
          </a:p>
        </p:txBody>
      </p:sp>
    </p:spTree>
    <p:extLst>
      <p:ext uri="{BB962C8B-B14F-4D97-AF65-F5344CB8AC3E}">
        <p14:creationId xmlns:p14="http://schemas.microsoft.com/office/powerpoint/2010/main" val="1773066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not store the sample information directly in the data file, like you do with a digital photo?  [we used to do this with </a:t>
            </a:r>
            <a:r>
              <a:rPr lang="en-US" dirty="0" err="1" smtClean="0"/>
              <a:t>genbank</a:t>
            </a:r>
            <a:r>
              <a:rPr lang="en-US" dirty="0" smtClean="0"/>
              <a:t>]</a:t>
            </a:r>
          </a:p>
          <a:p>
            <a:endParaRPr lang="en-US" dirty="0"/>
          </a:p>
          <a:p>
            <a:r>
              <a:rPr lang="en-US" dirty="0" smtClean="0"/>
              <a:t>The problem is that a sample can be used to generate different kinds of data and those data files go to many different databases.</a:t>
            </a:r>
          </a:p>
          <a:p>
            <a:endParaRPr lang="en-US" dirty="0" smtClean="0"/>
          </a:p>
          <a:p>
            <a:r>
              <a:rPr lang="en-US" dirty="0"/>
              <a:t>I</a:t>
            </a:r>
            <a:r>
              <a:rPr lang="en-US" dirty="0" smtClean="0"/>
              <a:t>f we record the sample metadata on each of those data files, it becomes very hard to maintain.  </a:t>
            </a:r>
          </a:p>
          <a:p>
            <a:endParaRPr lang="en-US" dirty="0"/>
          </a:p>
          <a:p>
            <a:pPr defTabSz="457200"/>
            <a:r>
              <a:rPr lang="en-US" dirty="0" smtClean="0"/>
              <a:t>	- Different databases may collect different information that is hard to reconcile.</a:t>
            </a:r>
          </a:p>
          <a:p>
            <a:pPr defTabSz="457200"/>
            <a:endParaRPr lang="en-US" dirty="0"/>
          </a:p>
          <a:p>
            <a:pPr defTabSz="457200"/>
            <a:r>
              <a:rPr lang="en-US" dirty="0" smtClean="0"/>
              <a:t>	- Any Updates to the information would have to be done to every instance of the record.</a:t>
            </a:r>
          </a:p>
          <a:p>
            <a:endParaRPr lang="en-US" dirty="0"/>
          </a:p>
          <a:p>
            <a:r>
              <a:rPr lang="en-US" dirty="0" smtClean="0"/>
              <a:t>Having a master sample record that all data records point to simplifies all of this.</a:t>
            </a:r>
          </a:p>
          <a:p>
            <a:endParaRPr lang="en-US" dirty="0"/>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12</a:t>
            </a:fld>
            <a:endParaRPr lang="en-US"/>
          </a:p>
        </p:txBody>
      </p:sp>
    </p:spTree>
    <p:extLst>
      <p:ext uri="{BB962C8B-B14F-4D97-AF65-F5344CB8AC3E}">
        <p14:creationId xmlns:p14="http://schemas.microsoft.com/office/powerpoint/2010/main" val="5124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NCBI requires a biosample record for sequence data submitted to our major sequ3ence archives, </a:t>
            </a:r>
          </a:p>
          <a:p>
            <a:r>
              <a:rPr lang="en-US" dirty="0" smtClean="0"/>
              <a:t>SRA (</a:t>
            </a:r>
            <a:r>
              <a:rPr lang="en-US" dirty="0"/>
              <a:t>Sequence Read </a:t>
            </a:r>
            <a:r>
              <a:rPr lang="en-US" dirty="0" smtClean="0"/>
              <a:t>Archive), </a:t>
            </a:r>
          </a:p>
          <a:p>
            <a:r>
              <a:rPr lang="en-US" dirty="0" smtClean="0"/>
              <a:t>TSA (Transcriptome Shotgun Assembly Sequence Database) and </a:t>
            </a:r>
          </a:p>
          <a:p>
            <a:r>
              <a:rPr lang="en-US" dirty="0" smtClean="0"/>
              <a:t>WGS (Whole </a:t>
            </a:r>
            <a:r>
              <a:rPr lang="en-US" dirty="0"/>
              <a:t>Genome </a:t>
            </a:r>
            <a:r>
              <a:rPr lang="en-US" dirty="0" smtClean="0"/>
              <a:t>Shotgun). </a:t>
            </a:r>
          </a:p>
          <a:p>
            <a:endParaRPr lang="en-US" dirty="0"/>
          </a:p>
          <a:p>
            <a:r>
              <a:rPr lang="en-US" dirty="0" smtClean="0"/>
              <a:t>GenBank and GEO also use biosample, but have a separate method to collect the information.</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13</a:t>
            </a:fld>
            <a:endParaRPr lang="en-US"/>
          </a:p>
        </p:txBody>
      </p:sp>
    </p:spTree>
    <p:extLst>
      <p:ext uri="{BB962C8B-B14F-4D97-AF65-F5344CB8AC3E}">
        <p14:creationId xmlns:p14="http://schemas.microsoft.com/office/powerpoint/2010/main" val="531469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a typical BioSample record. </a:t>
            </a:r>
          </a:p>
          <a:p>
            <a:pPr marL="171450" indent="-171450">
              <a:buFontTx/>
              <a:buChar char="-"/>
            </a:pPr>
            <a:r>
              <a:rPr lang="en-US" dirty="0" smtClean="0"/>
              <a:t>A title that is descriptive of the sample</a:t>
            </a:r>
          </a:p>
          <a:p>
            <a:pPr marL="171450" indent="-171450">
              <a:buFontTx/>
              <a:buChar char="-"/>
            </a:pPr>
            <a:r>
              <a:rPr lang="en-US" b="1" dirty="0" smtClean="0"/>
              <a:t>Accession </a:t>
            </a:r>
            <a:r>
              <a:rPr lang="en-US" b="1" dirty="0"/>
              <a:t>number </a:t>
            </a:r>
            <a:r>
              <a:rPr lang="en-US" dirty="0"/>
              <a:t>is the permanent stable identifier for the record. Ones submitted to NCBI always start with </a:t>
            </a:r>
            <a:r>
              <a:rPr lang="en-US" b="1" dirty="0"/>
              <a:t>SAMN</a:t>
            </a:r>
            <a:r>
              <a:rPr lang="en-US" dirty="0"/>
              <a:t>. EBI and DDBJ use SAME and SAMD.</a:t>
            </a:r>
          </a:p>
          <a:p>
            <a:pPr marL="171450" indent="-171450">
              <a:buFontTx/>
              <a:buChar char="-"/>
            </a:pPr>
            <a:r>
              <a:rPr lang="en-US" b="1" dirty="0"/>
              <a:t>- the sample name is </a:t>
            </a:r>
            <a:r>
              <a:rPr lang="en-US" dirty="0"/>
              <a:t>chosen by the </a:t>
            </a:r>
            <a:r>
              <a:rPr lang="en-US" dirty="0" smtClean="0"/>
              <a:t>submitter and is required to be unique</a:t>
            </a:r>
            <a:endParaRPr lang="en-US" dirty="0"/>
          </a:p>
          <a:p>
            <a:pPr marL="171450" indent="-171450">
              <a:buFontTx/>
              <a:buChar char="-"/>
            </a:pPr>
            <a:r>
              <a:rPr lang="en-US" b="1" dirty="0"/>
              <a:t>Organism</a:t>
            </a:r>
            <a:r>
              <a:rPr lang="en-US" dirty="0"/>
              <a:t> – scientific name from the NCBI Tax database</a:t>
            </a:r>
          </a:p>
          <a:p>
            <a:pPr marL="171450" indent="-171450">
              <a:buFontTx/>
              <a:buChar char="-"/>
            </a:pPr>
            <a:r>
              <a:rPr lang="en-US" b="1" dirty="0"/>
              <a:t>Sample Type (Package) </a:t>
            </a:r>
            <a:r>
              <a:rPr lang="en-US" dirty="0"/>
              <a:t>= </a:t>
            </a:r>
            <a:r>
              <a:rPr lang="en-US" dirty="0" smtClean="0"/>
              <a:t>we’ll talk about this later</a:t>
            </a:r>
            <a:endParaRPr lang="en-US" dirty="0"/>
          </a:p>
          <a:p>
            <a:pPr marL="171450" indent="-171450">
              <a:buFontTx/>
              <a:buChar char="-"/>
            </a:pPr>
            <a:r>
              <a:rPr lang="en-US" dirty="0" smtClean="0"/>
              <a:t>Related </a:t>
            </a:r>
            <a:r>
              <a:rPr lang="en-US" dirty="0"/>
              <a:t>Information has BP again, </a:t>
            </a:r>
            <a:r>
              <a:rPr lang="en-US" dirty="0" smtClean="0"/>
              <a:t>SRA, </a:t>
            </a:r>
            <a:r>
              <a:rPr lang="en-US" dirty="0"/>
              <a:t>Tax links</a:t>
            </a:r>
          </a:p>
          <a:p>
            <a:pPr marL="171450" indent="-171450">
              <a:buFontTx/>
              <a:buChar char="-"/>
            </a:pPr>
            <a:r>
              <a:rPr lang="en-US" dirty="0"/>
              <a:t>Submission shows submitter and date of submission</a:t>
            </a:r>
            <a:r>
              <a:rPr lang="en-US" dirty="0" smtClean="0"/>
              <a:t>.</a:t>
            </a:r>
          </a:p>
          <a:p>
            <a:pPr marL="171450" indent="-171450">
              <a:buFontTx/>
              <a:buChar char="-"/>
            </a:pPr>
            <a:r>
              <a:rPr lang="en-US" dirty="0"/>
              <a:t>Attributes</a:t>
            </a:r>
          </a:p>
          <a:p>
            <a:endParaRPr lang="en-US" dirty="0"/>
          </a:p>
          <a:p>
            <a:r>
              <a:rPr lang="en-US" dirty="0"/>
              <a:t> - There </a:t>
            </a:r>
            <a:r>
              <a:rPr lang="en-US" dirty="0" smtClean="0"/>
              <a:t>are </a:t>
            </a:r>
            <a:r>
              <a:rPr lang="en-US" b="1" dirty="0" smtClean="0"/>
              <a:t>predefined </a:t>
            </a:r>
            <a:r>
              <a:rPr lang="en-US" b="1" dirty="0"/>
              <a:t>attributes</a:t>
            </a:r>
            <a:r>
              <a:rPr lang="en-US" dirty="0"/>
              <a:t>. </a:t>
            </a:r>
            <a:r>
              <a:rPr lang="en-US" dirty="0" smtClean="0"/>
              <a:t>This lets us standardize the information we get and makes </a:t>
            </a:r>
            <a:r>
              <a:rPr lang="en-US" dirty="0"/>
              <a:t>it possible to aggregate samples with similar characteristics</a:t>
            </a:r>
          </a:p>
          <a:p>
            <a:endParaRPr lang="en-US" dirty="0"/>
          </a:p>
          <a:p>
            <a:r>
              <a:rPr lang="en-US" dirty="0"/>
              <a:t> - the attributes are designed to be flexible, so </a:t>
            </a:r>
            <a:r>
              <a:rPr lang="en-US" b="1" dirty="0"/>
              <a:t>custom names </a:t>
            </a:r>
            <a:r>
              <a:rPr lang="en-US" dirty="0"/>
              <a:t>are accepted. </a:t>
            </a:r>
            <a:r>
              <a:rPr lang="en-US" dirty="0" smtClean="0"/>
              <a:t>Custom </a:t>
            </a:r>
            <a:r>
              <a:rPr lang="en-US" dirty="0"/>
              <a:t>names allow you to </a:t>
            </a:r>
            <a:r>
              <a:rPr lang="en-US" dirty="0" smtClean="0"/>
              <a:t>enter any attribute </a:t>
            </a:r>
            <a:r>
              <a:rPr lang="en-US" dirty="0"/>
              <a:t>you need to </a:t>
            </a:r>
            <a:r>
              <a:rPr lang="en-US" b="1" dirty="0"/>
              <a:t>comprehensively describe</a:t>
            </a:r>
            <a:r>
              <a:rPr lang="en-US" dirty="0"/>
              <a:t> your samples.” </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14</a:t>
            </a:fld>
            <a:endParaRPr lang="en-US"/>
          </a:p>
        </p:txBody>
      </p:sp>
    </p:spTree>
    <p:extLst>
      <p:ext uri="{BB962C8B-B14F-4D97-AF65-F5344CB8AC3E}">
        <p14:creationId xmlns:p14="http://schemas.microsoft.com/office/powerpoint/2010/main" val="41006388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previous slide showed what a record looks like, but what do we consider a “SAMPLE”?</a:t>
            </a:r>
          </a:p>
          <a:p>
            <a:endParaRPr lang="en-US" dirty="0"/>
          </a:p>
          <a:p>
            <a:endParaRPr lang="en-US" dirty="0" smtClean="0"/>
          </a:p>
          <a:p>
            <a:r>
              <a:rPr lang="en-US" dirty="0" smtClean="0"/>
              <a:t>I’ll illustrate these examples on the next few slides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15</a:t>
            </a:fld>
            <a:endParaRPr lang="en-US"/>
          </a:p>
        </p:txBody>
      </p:sp>
    </p:spTree>
    <p:extLst>
      <p:ext uri="{BB962C8B-B14F-4D97-AF65-F5344CB8AC3E}">
        <p14:creationId xmlns:p14="http://schemas.microsoft.com/office/powerpoint/2010/main" val="2556664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 individuals are obviously different samples</a:t>
            </a:r>
          </a:p>
          <a:p>
            <a:endParaRPr lang="en-US" dirty="0"/>
          </a:p>
          <a:p>
            <a:r>
              <a:rPr lang="en-US" dirty="0"/>
              <a:t>Here we see an example set of samples that are </a:t>
            </a:r>
            <a:r>
              <a:rPr lang="en-US" dirty="0" smtClean="0"/>
              <a:t>all the same species </a:t>
            </a:r>
            <a:r>
              <a:rPr lang="en-US" dirty="0"/>
              <a:t>of </a:t>
            </a:r>
            <a:r>
              <a:rPr lang="en-US" dirty="0" smtClean="0"/>
              <a:t>mice, but collected at different locations.</a:t>
            </a:r>
            <a:endParaRPr lang="en-US" dirty="0"/>
          </a:p>
          <a:p>
            <a:endParaRPr lang="en-US" dirty="0"/>
          </a:p>
          <a:p>
            <a:r>
              <a:rPr lang="en-US" dirty="0"/>
              <a:t>Clearly, each of these would need a separate biosample record.</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16</a:t>
            </a:fld>
            <a:endParaRPr lang="en-US"/>
          </a:p>
        </p:txBody>
      </p:sp>
    </p:spTree>
    <p:extLst>
      <p:ext uri="{BB962C8B-B14F-4D97-AF65-F5344CB8AC3E}">
        <p14:creationId xmlns:p14="http://schemas.microsoft.com/office/powerpoint/2010/main" val="1065134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 tissues from the same individual are different samples.</a:t>
            </a:r>
          </a:p>
          <a:p>
            <a:endParaRPr lang="en-US" dirty="0"/>
          </a:p>
          <a:p>
            <a:r>
              <a:rPr lang="en-US" dirty="0"/>
              <a:t>F</a:t>
            </a:r>
            <a:r>
              <a:rPr lang="en-US" dirty="0" smtClean="0"/>
              <a:t>or a genomic study, the tissue might not matter, </a:t>
            </a:r>
          </a:p>
          <a:p>
            <a:endParaRPr lang="en-US" dirty="0"/>
          </a:p>
          <a:p>
            <a:r>
              <a:rPr lang="en-US" dirty="0" smtClean="0"/>
              <a:t>But for a transcriptome or epigenetic study, identifying differences between the tissues might be the whole point of the study.</a:t>
            </a:r>
          </a:p>
          <a:p>
            <a:endParaRPr lang="en-US" dirty="0"/>
          </a:p>
          <a:p>
            <a:r>
              <a:rPr lang="en-US" dirty="0" smtClean="0"/>
              <a:t>If the difference is relevant for your study, you need to record it.</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17</a:t>
            </a:fld>
            <a:endParaRPr lang="en-US"/>
          </a:p>
        </p:txBody>
      </p:sp>
    </p:spTree>
    <p:extLst>
      <p:ext uri="{BB962C8B-B14F-4D97-AF65-F5344CB8AC3E}">
        <p14:creationId xmlns:p14="http://schemas.microsoft.com/office/powerpoint/2010/main" val="18261472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 single individual sampled at different time point, each time point can be considered a different sample.</a:t>
            </a:r>
          </a:p>
          <a:p>
            <a:endParaRPr lang="en-US" dirty="0" smtClean="0"/>
          </a:p>
          <a:p>
            <a:r>
              <a:rPr lang="en-US" dirty="0" smtClean="0"/>
              <a:t>Here we have a single mouse samples at 4 different ages.</a:t>
            </a:r>
          </a:p>
          <a:p>
            <a:endParaRPr lang="en-US" dirty="0"/>
          </a:p>
          <a:p>
            <a:r>
              <a:rPr lang="en-US" dirty="0" smtClean="0"/>
              <a:t>Since these are distinct in ways that are relevant to the study, the information should be recorded as separate biosamples.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18</a:t>
            </a:fld>
            <a:endParaRPr lang="en-US"/>
          </a:p>
        </p:txBody>
      </p:sp>
    </p:spTree>
    <p:extLst>
      <p:ext uri="{BB962C8B-B14F-4D97-AF65-F5344CB8AC3E}">
        <p14:creationId xmlns:p14="http://schemas.microsoft.com/office/powerpoint/2010/main" val="2118410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a:t>
            </a:fld>
            <a:endParaRPr lang="en-US" dirty="0"/>
          </a:p>
        </p:txBody>
      </p:sp>
    </p:spTree>
    <p:extLst>
      <p:ext uri="{BB962C8B-B14F-4D97-AF65-F5344CB8AC3E}">
        <p14:creationId xmlns:p14="http://schemas.microsoft.com/office/powerpoint/2010/main" val="775906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same organism treated with different conditions would be different samples.</a:t>
            </a:r>
          </a:p>
          <a:p>
            <a:endParaRPr lang="en-US" dirty="0"/>
          </a:p>
          <a:p>
            <a:r>
              <a:rPr lang="en-US" dirty="0" smtClean="0"/>
              <a:t>Two cultures of the same bacterial strain, but grown under different conditions would need separate biosample records.</a:t>
            </a:r>
          </a:p>
          <a:p>
            <a:endParaRPr lang="en-US" dirty="0"/>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19</a:t>
            </a:fld>
            <a:endParaRPr lang="en-US"/>
          </a:p>
        </p:txBody>
      </p:sp>
    </p:spTree>
    <p:extLst>
      <p:ext uri="{BB962C8B-B14F-4D97-AF65-F5344CB8AC3E}">
        <p14:creationId xmlns:p14="http://schemas.microsoft.com/office/powerpoint/2010/main" val="24191018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other hand, multiple plates of the same clone, not handled in any way that would affect your study would NOT be considered to be different samples.</a:t>
            </a:r>
          </a:p>
          <a:p>
            <a:endParaRPr lang="en-US" dirty="0"/>
          </a:p>
          <a:p>
            <a:r>
              <a:rPr lang="en-US" dirty="0" smtClean="0"/>
              <a:t>That is, you do not need to submit a new BioSample record every time you use this strain for an experiment.</a:t>
            </a:r>
          </a:p>
          <a:p>
            <a:endParaRPr lang="en-US" dirty="0"/>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20</a:t>
            </a:fld>
            <a:endParaRPr lang="en-US"/>
          </a:p>
        </p:txBody>
      </p:sp>
    </p:spTree>
    <p:extLst>
      <p:ext uri="{BB962C8B-B14F-4D97-AF65-F5344CB8AC3E}">
        <p14:creationId xmlns:p14="http://schemas.microsoft.com/office/powerpoint/2010/main" val="4098421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sample used to generate different data types is still just a single sample.</a:t>
            </a:r>
          </a:p>
          <a:p>
            <a:endParaRPr lang="en-US" dirty="0"/>
          </a:p>
          <a:p>
            <a:r>
              <a:rPr lang="en-US" dirty="0" smtClean="0"/>
              <a:t>If you used the same sample to generate a transcriptome and genomic sequences, there is no reason to register two biosample records. </a:t>
            </a:r>
          </a:p>
          <a:p>
            <a:endParaRPr lang="en-US" dirty="0"/>
          </a:p>
          <a:p>
            <a:r>
              <a:rPr lang="en-US" dirty="0" smtClean="0"/>
              <a:t>The data files can both point to the same BioSample record as the source material.</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21</a:t>
            </a:fld>
            <a:endParaRPr lang="en-US"/>
          </a:p>
        </p:txBody>
      </p:sp>
    </p:spTree>
    <p:extLst>
      <p:ext uri="{BB962C8B-B14F-4D97-AF65-F5344CB8AC3E}">
        <p14:creationId xmlns:p14="http://schemas.microsoft.com/office/powerpoint/2010/main" val="34673378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sample used to generate repeats of the same data is still just a single sample.</a:t>
            </a:r>
          </a:p>
          <a:p>
            <a:endParaRPr lang="en-US" dirty="0"/>
          </a:p>
          <a:p>
            <a:r>
              <a:rPr lang="en-US" dirty="0" smtClean="0"/>
              <a:t>Next Generation Sequencing platform delivers hundreds of files for a single sample, but you don’t need a separate BioSample record for each.</a:t>
            </a:r>
          </a:p>
          <a:p>
            <a:endParaRPr lang="en-US" dirty="0"/>
          </a:p>
          <a:p>
            <a:r>
              <a:rPr lang="en-US" dirty="0" smtClean="0"/>
              <a:t>Similarly, if you repeat the sequencing or do it again on a different platform, those may be different EXPERIMENTS, but there is still only one biosample record needed.</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22</a:t>
            </a:fld>
            <a:endParaRPr lang="en-US"/>
          </a:p>
        </p:txBody>
      </p:sp>
    </p:spTree>
    <p:extLst>
      <p:ext uri="{BB962C8B-B14F-4D97-AF65-F5344CB8AC3E}">
        <p14:creationId xmlns:p14="http://schemas.microsoft.com/office/powerpoint/2010/main" val="9909278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1675" y="1114425"/>
            <a:ext cx="5575300" cy="3136900"/>
          </a:xfrm>
        </p:spPr>
      </p:sp>
      <p:sp>
        <p:nvSpPr>
          <p:cNvPr id="3" name="Notes Placeholder 2"/>
          <p:cNvSpPr>
            <a:spLocks noGrp="1"/>
          </p:cNvSpPr>
          <p:nvPr>
            <p:ph type="body" idx="1"/>
          </p:nvPr>
        </p:nvSpPr>
        <p:spPr/>
        <p:txBody>
          <a:bodyPr/>
          <a:lstStyle/>
          <a:p>
            <a:r>
              <a:rPr lang="en-US" dirty="0" smtClean="0"/>
              <a:t>So far, we’ve talked about organismal samples. </a:t>
            </a:r>
            <a:endParaRPr lang="en-US" b="1" dirty="0" smtClean="0"/>
          </a:p>
          <a:p>
            <a:endParaRPr lang="en-US" b="1" dirty="0"/>
          </a:p>
          <a:p>
            <a:r>
              <a:rPr lang="en-US" dirty="0" smtClean="0"/>
              <a:t>There is a </a:t>
            </a:r>
            <a:r>
              <a:rPr lang="en-US" dirty="0"/>
              <a:t>special class of biological sample </a:t>
            </a:r>
            <a:r>
              <a:rPr lang="en-US" dirty="0" smtClean="0"/>
              <a:t>that is </a:t>
            </a:r>
            <a:r>
              <a:rPr lang="en-US" dirty="0"/>
              <a:t>an environmental or clinical sample where you expect to find multiple organisms. </a:t>
            </a:r>
            <a:endParaRPr lang="en-US" dirty="0" smtClean="0"/>
          </a:p>
          <a:p>
            <a:endParaRPr lang="en-US" dirty="0"/>
          </a:p>
          <a:p>
            <a:r>
              <a:rPr lang="en-US" b="1" dirty="0" smtClean="0"/>
              <a:t>We refer to these as metagenomes</a:t>
            </a:r>
          </a:p>
          <a:p>
            <a:endParaRPr lang="en-US" dirty="0"/>
          </a:p>
          <a:p>
            <a:r>
              <a:rPr lang="en-US" dirty="0"/>
              <a:t>The terminology is partially historical, since the first instances of this sample type were for genomic sequencing, but it now includes any sample of this type, regardless of the type of data that will be generated.</a:t>
            </a:r>
          </a:p>
          <a:p>
            <a:endParaRPr lang="en-US" dirty="0"/>
          </a:p>
          <a:p>
            <a:endParaRPr lang="en-US" dirty="0"/>
          </a:p>
          <a:p>
            <a:r>
              <a:rPr lang="en-US" dirty="0" smtClean="0"/>
              <a:t>Even though the sample may contain thousands of organisms of many species, </a:t>
            </a:r>
            <a:r>
              <a:rPr lang="en-US" b="1" dirty="0" smtClean="0"/>
              <a:t>it is still a single physical sample </a:t>
            </a:r>
            <a:endParaRPr lang="en-US" dirty="0"/>
          </a:p>
          <a:p>
            <a:endParaRPr lang="en-US" dirty="0" smtClean="0"/>
          </a:p>
          <a:p>
            <a:r>
              <a:rPr lang="en-US" dirty="0" smtClean="0"/>
              <a:t>The information in the BioSample record </a:t>
            </a:r>
            <a:r>
              <a:rPr lang="en-US" b="1" dirty="0" smtClean="0"/>
              <a:t>refers to that sample</a:t>
            </a:r>
            <a:r>
              <a:rPr lang="en-US" dirty="0" smtClean="0"/>
              <a:t>, not the individual organisms.</a:t>
            </a:r>
          </a:p>
          <a:p>
            <a:endParaRPr lang="en-US" dirty="0"/>
          </a:p>
          <a:p>
            <a:r>
              <a:rPr lang="en-US" dirty="0" smtClean="0"/>
              <a:t>Metagenomes are defined by location, substance sampled, time of sampling, etc.</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23</a:t>
            </a:fld>
            <a:endParaRPr lang="en-US"/>
          </a:p>
        </p:txBody>
      </p:sp>
    </p:spTree>
    <p:extLst>
      <p:ext uri="{BB962C8B-B14F-4D97-AF65-F5344CB8AC3E}">
        <p14:creationId xmlns:p14="http://schemas.microsoft.com/office/powerpoint/2010/main" val="27279130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smtClean="0"/>
              <a:t>Here we have a hypothetical set of samples that are water taken from different places in the same river. The goal might be to look for differences in bacterial species composition in the different locations.</a:t>
            </a:r>
          </a:p>
          <a:p>
            <a:endParaRPr lang="en-US" dirty="0"/>
          </a:p>
          <a:p>
            <a:r>
              <a:rPr lang="en-US" dirty="0" smtClean="0"/>
              <a:t>These were all collected on the same date</a:t>
            </a:r>
          </a:p>
          <a:p>
            <a:endParaRPr lang="en-US" dirty="0" smtClean="0"/>
          </a:p>
          <a:p>
            <a:r>
              <a:rPr lang="en-US" dirty="0" smtClean="0"/>
              <a:t>The exact location is the main difference. </a:t>
            </a:r>
            <a:endParaRPr lang="en-US" dirty="0"/>
          </a:p>
          <a:p>
            <a:pPr marL="171450" indent="-171450">
              <a:buFont typeface="Arial" panose="020B0604020202020204" pitchFamily="34" charset="0"/>
              <a:buChar char="•"/>
            </a:pPr>
            <a:r>
              <a:rPr lang="en-US" dirty="0" smtClean="0"/>
              <a:t>arrows on the slide show the locations</a:t>
            </a:r>
          </a:p>
          <a:p>
            <a:pPr marL="171450" indent="-171450">
              <a:buFont typeface="Arial" panose="020B0604020202020204" pitchFamily="34" charset="0"/>
              <a:buChar char="•"/>
            </a:pPr>
            <a:r>
              <a:rPr lang="en-US" dirty="0" err="1" smtClean="0"/>
              <a:t>geo_loc_names</a:t>
            </a:r>
            <a:r>
              <a:rPr lang="en-US" dirty="0" smtClean="0"/>
              <a:t> describe this</a:t>
            </a:r>
          </a:p>
          <a:p>
            <a:pPr marL="171450" indent="-171450">
              <a:buFont typeface="Arial" panose="020B0604020202020204" pitchFamily="34" charset="0"/>
              <a:buChar char="•"/>
            </a:pPr>
            <a:r>
              <a:rPr lang="en-US" dirty="0" smtClean="0"/>
              <a:t>lat_lon coordinates give the precise locations</a:t>
            </a:r>
          </a:p>
          <a:p>
            <a:endParaRPr lang="en-US" dirty="0" smtClean="0"/>
          </a:p>
          <a:p>
            <a:r>
              <a:rPr lang="en-US" dirty="0" smtClean="0"/>
              <a:t>The depth is additional information that might be important in interpreting the results.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24</a:t>
            </a:fld>
            <a:endParaRPr lang="en-US"/>
          </a:p>
        </p:txBody>
      </p:sp>
    </p:spTree>
    <p:extLst>
      <p:ext uri="{BB962C8B-B14F-4D97-AF65-F5344CB8AC3E}">
        <p14:creationId xmlns:p14="http://schemas.microsoft.com/office/powerpoint/2010/main" val="16306298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single metagenome sample can produce hundreds of separate sequence files and identify many species, but it’s just one sample</a:t>
            </a:r>
          </a:p>
          <a:p>
            <a:pPr marL="232943" indent="-232943">
              <a:buAutoNum type="arabicParenR"/>
            </a:pPr>
            <a:endParaRPr lang="en-US" dirty="0"/>
          </a:p>
          <a:p>
            <a:r>
              <a:rPr lang="en-US" dirty="0"/>
              <a:t>Usually, the sequences generated from a metagenome study are short reads and submitted to SRA. </a:t>
            </a:r>
          </a:p>
          <a:p>
            <a:endParaRPr lang="en-US" dirty="0"/>
          </a:p>
          <a:p>
            <a:r>
              <a:rPr lang="en-US" dirty="0"/>
              <a:t>Organisms are identified by sequence homology to know sequences. Often, identifying the organisms present in the sample is the goal of the study. </a:t>
            </a:r>
          </a:p>
          <a:p>
            <a:endParaRPr lang="en-US" dirty="0"/>
          </a:p>
          <a:p>
            <a:r>
              <a:rPr lang="en-US" dirty="0"/>
              <a:t>In these cases, you do not need a separate biosample for each identified </a:t>
            </a:r>
            <a:r>
              <a:rPr lang="en-US" dirty="0" smtClean="0"/>
              <a:t>organism. </a:t>
            </a:r>
            <a:r>
              <a:rPr lang="en-US" dirty="0"/>
              <a:t>That information goes with the sequence record.</a:t>
            </a:r>
          </a:p>
          <a:p>
            <a:endParaRPr lang="en-US" dirty="0"/>
          </a:p>
          <a:p>
            <a:r>
              <a:rPr lang="en-US" dirty="0"/>
              <a:t>The sequence files derived from a single physical environmental sample would all refer to the same BioSample record as the source material.</a:t>
            </a:r>
          </a:p>
          <a:p>
            <a:pPr marL="232943" indent="-232943">
              <a:buAutoNum type="arabicParenR"/>
            </a:pPr>
            <a:endParaRPr lang="en-US" dirty="0" smtClean="0"/>
          </a:p>
        </p:txBody>
      </p:sp>
      <p:sp>
        <p:nvSpPr>
          <p:cNvPr id="4" name="Slide Number Placeholder 3"/>
          <p:cNvSpPr>
            <a:spLocks noGrp="1"/>
          </p:cNvSpPr>
          <p:nvPr>
            <p:ph type="sldNum" sz="quarter" idx="10"/>
          </p:nvPr>
        </p:nvSpPr>
        <p:spPr/>
        <p:txBody>
          <a:bodyPr/>
          <a:lstStyle/>
          <a:p>
            <a:fld id="{2205569D-ECAD-4CDE-B0FC-B21FEC03ACB9}" type="slidenum">
              <a:rPr lang="en-US" smtClean="0"/>
              <a:t>25</a:t>
            </a:fld>
            <a:endParaRPr lang="en-US"/>
          </a:p>
        </p:txBody>
      </p:sp>
    </p:spTree>
    <p:extLst>
      <p:ext uri="{BB962C8B-B14F-4D97-AF65-F5344CB8AC3E}">
        <p14:creationId xmlns:p14="http://schemas.microsoft.com/office/powerpoint/2010/main" val="16901187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Exception is that WGS wants a separate organismal biosample</a:t>
            </a:r>
          </a:p>
          <a:p>
            <a:endParaRPr lang="en-US" dirty="0"/>
          </a:p>
          <a:p>
            <a:r>
              <a:rPr lang="en-US" dirty="0"/>
              <a:t>If you align enough short reads from a single taxon in your metagenome sample, you may be able to assemble a complete genome for that organism.</a:t>
            </a:r>
          </a:p>
          <a:p>
            <a:endParaRPr lang="en-US" dirty="0"/>
          </a:p>
          <a:p>
            <a:r>
              <a:rPr lang="en-US" dirty="0"/>
              <a:t>If you submit that assembly to NCBI, rules for NCBI Genomes submission require that you identify the species and register a separate BioSample record for the uncultured organism. </a:t>
            </a:r>
          </a:p>
          <a:p>
            <a:endParaRPr lang="en-US" dirty="0"/>
          </a:p>
          <a:p>
            <a:r>
              <a:rPr lang="en-US" dirty="0"/>
              <a:t>A note is made on the record that it was derived from the original metagenome sample.</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26</a:t>
            </a:fld>
            <a:endParaRPr lang="en-US"/>
          </a:p>
        </p:txBody>
      </p:sp>
    </p:spTree>
    <p:extLst>
      <p:ext uri="{BB962C8B-B14F-4D97-AF65-F5344CB8AC3E}">
        <p14:creationId xmlns:p14="http://schemas.microsoft.com/office/powerpoint/2010/main" val="12258884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an effort to improve the quality of the information we collect for BioSamples, we have organized them into categories based on what type of data we need to collect for each type of sample.</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27</a:t>
            </a:fld>
            <a:endParaRPr lang="en-US"/>
          </a:p>
        </p:txBody>
      </p:sp>
    </p:spTree>
    <p:extLst>
      <p:ext uri="{BB962C8B-B14F-4D97-AF65-F5344CB8AC3E}">
        <p14:creationId xmlns:p14="http://schemas.microsoft.com/office/powerpoint/2010/main" val="21103012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is to improve the quality of the information gathered.</a:t>
            </a:r>
          </a:p>
          <a:p>
            <a:endParaRPr lang="en-US" dirty="0"/>
          </a:p>
          <a:p>
            <a:r>
              <a:rPr lang="en-US" dirty="0" smtClean="0"/>
              <a:t>ANIMATION: Shows the different package types</a:t>
            </a:r>
          </a:p>
          <a:p>
            <a:endParaRPr lang="en-US" dirty="0"/>
          </a:p>
          <a:p>
            <a:r>
              <a:rPr lang="en-US" dirty="0" smtClean="0"/>
              <a:t>Mostly based on organism type </a:t>
            </a:r>
          </a:p>
          <a:p>
            <a:endParaRPr lang="en-US" dirty="0"/>
          </a:p>
          <a:p>
            <a:r>
              <a:rPr lang="en-US" dirty="0" smtClean="0"/>
              <a:t>These are designed to make it possible to ask for attributes that are more appropriate for that sample.</a:t>
            </a:r>
          </a:p>
          <a:p>
            <a:endParaRPr lang="en-US" dirty="0" smtClean="0"/>
          </a:p>
          <a:p>
            <a:r>
              <a:rPr lang="en-US" b="1" dirty="0" smtClean="0"/>
              <a:t>When you are submitting to BioSamples, you should read the descriptions and choose the package that is most appropriate for your organism.</a:t>
            </a:r>
          </a:p>
          <a:p>
            <a:endParaRPr lang="en-US" dirty="0"/>
          </a:p>
          <a:p>
            <a:endParaRPr lang="en-US" dirty="0"/>
          </a:p>
          <a:p>
            <a:r>
              <a:rPr lang="en-US" dirty="0" smtClean="0"/>
              <a:t>Examples of this follow, a couple of slides later.</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28</a:t>
            </a:fld>
            <a:endParaRPr lang="en-US"/>
          </a:p>
        </p:txBody>
      </p:sp>
    </p:spTree>
    <p:extLst>
      <p:ext uri="{BB962C8B-B14F-4D97-AF65-F5344CB8AC3E}">
        <p14:creationId xmlns:p14="http://schemas.microsoft.com/office/powerpoint/2010/main" val="2887316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205569D-ECAD-4CDE-B0FC-B21FEC03ACB9}" type="slidenum">
              <a:rPr lang="en-US" smtClean="0"/>
              <a:t>2</a:t>
            </a:fld>
            <a:endParaRPr lang="en-US"/>
          </a:p>
        </p:txBody>
      </p:sp>
    </p:spTree>
    <p:extLst>
      <p:ext uri="{BB962C8B-B14F-4D97-AF65-F5344CB8AC3E}">
        <p14:creationId xmlns:p14="http://schemas.microsoft.com/office/powerpoint/2010/main" val="35724275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ANIMATION: </a:t>
            </a:r>
            <a:r>
              <a:rPr lang="en-US" dirty="0" smtClean="0"/>
              <a:t> Pathogen is divided into two types that ask for slightly different information.</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29</a:t>
            </a:fld>
            <a:endParaRPr lang="en-US"/>
          </a:p>
        </p:txBody>
      </p:sp>
    </p:spTree>
    <p:extLst>
      <p:ext uri="{BB962C8B-B14F-4D97-AF65-F5344CB8AC3E}">
        <p14:creationId xmlns:p14="http://schemas.microsoft.com/office/powerpoint/2010/main" val="6747710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smtClean="0"/>
              <a:t>The Genome Sequence Consortium has a set of sample types that are similar to NCBI’s packages</a:t>
            </a:r>
          </a:p>
          <a:p>
            <a:endParaRPr lang="en-US" dirty="0"/>
          </a:p>
          <a:p>
            <a:r>
              <a:rPr lang="en-US" dirty="0"/>
              <a:t>ANIMATION: These </a:t>
            </a:r>
            <a:r>
              <a:rPr lang="en-US" dirty="0" smtClean="0"/>
              <a:t>overlap with NCBI’s standards and have stricter requirements in most cases.</a:t>
            </a:r>
          </a:p>
          <a:p>
            <a:endParaRPr lang="en-US" dirty="0"/>
          </a:p>
          <a:p>
            <a:r>
              <a:rPr lang="en-US" dirty="0" smtClean="0"/>
              <a:t>If you want to follow the GSC standards, you should choose one of these packages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30</a:t>
            </a:fld>
            <a:endParaRPr lang="en-US"/>
          </a:p>
        </p:txBody>
      </p:sp>
    </p:spTree>
    <p:extLst>
      <p:ext uri="{BB962C8B-B14F-4D97-AF65-F5344CB8AC3E}">
        <p14:creationId xmlns:p14="http://schemas.microsoft.com/office/powerpoint/2010/main" val="39009879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You can get a set of definitions for each of the packages by choosing one and then clicking on the Definition button on the templates web page.</a:t>
            </a:r>
            <a:endParaRPr lang="en-US" sz="1000" dirty="0"/>
          </a:p>
          <a:p>
            <a:endParaRPr lang="en-US" sz="1000" dirty="0"/>
          </a:p>
        </p:txBody>
      </p:sp>
      <p:sp>
        <p:nvSpPr>
          <p:cNvPr id="4" name="Slide Number Placeholder 3"/>
          <p:cNvSpPr>
            <a:spLocks noGrp="1"/>
          </p:cNvSpPr>
          <p:nvPr>
            <p:ph type="sldNum" sz="quarter" idx="10"/>
          </p:nvPr>
        </p:nvSpPr>
        <p:spPr/>
        <p:txBody>
          <a:bodyPr/>
          <a:lstStyle/>
          <a:p>
            <a:fld id="{2205569D-ECAD-4CDE-B0FC-B21FEC03ACB9}" type="slidenum">
              <a:rPr lang="en-US" smtClean="0"/>
              <a:t>31</a:t>
            </a:fld>
            <a:endParaRPr lang="en-US"/>
          </a:p>
        </p:txBody>
      </p:sp>
    </p:spTree>
    <p:extLst>
      <p:ext uri="{BB962C8B-B14F-4D97-AF65-F5344CB8AC3E}">
        <p14:creationId xmlns:p14="http://schemas.microsoft.com/office/powerpoint/2010/main" val="27020960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Explain the notation </a:t>
            </a:r>
            <a:endParaRPr lang="en-US" sz="1000" dirty="0" smtClean="0"/>
          </a:p>
          <a:p>
            <a:endParaRPr lang="en-US" sz="1000" dirty="0"/>
          </a:p>
          <a:p>
            <a:pPr marL="171450" indent="-171450">
              <a:buFont typeface="Arial" panose="020B0604020202020204" pitchFamily="34" charset="0"/>
              <a:buChar char="•"/>
            </a:pPr>
            <a:r>
              <a:rPr lang="en-US" sz="1000" dirty="0" smtClean="0"/>
              <a:t>Means a required attribute</a:t>
            </a:r>
          </a:p>
          <a:p>
            <a:r>
              <a:rPr lang="en-US" sz="1000" dirty="0" smtClean="0"/>
              <a:t>** means that you must provide one of the multiple choices</a:t>
            </a:r>
            <a:endParaRPr lang="en-US" sz="1000" dirty="0"/>
          </a:p>
          <a:p>
            <a:endParaRPr lang="en-US" sz="1000" dirty="0"/>
          </a:p>
          <a:p>
            <a:r>
              <a:rPr lang="en-US" sz="1000" dirty="0" smtClean="0"/>
              <a:t>This example is for Pathogen </a:t>
            </a:r>
            <a:r>
              <a:rPr lang="en-US" sz="1000" dirty="0"/>
              <a:t>- clinical</a:t>
            </a:r>
          </a:p>
          <a:p>
            <a:endParaRPr lang="en-US" sz="1000" dirty="0"/>
          </a:p>
          <a:p>
            <a:r>
              <a:rPr lang="en-US" sz="1000" dirty="0" smtClean="0"/>
              <a:t>- "</a:t>
            </a:r>
            <a:r>
              <a:rPr lang="en-US" sz="1000" dirty="0"/>
              <a:t>strain" or "isolate" are </a:t>
            </a:r>
            <a:r>
              <a:rPr lang="en-US" sz="1000" dirty="0" smtClean="0"/>
              <a:t>appropriate terms </a:t>
            </a:r>
            <a:r>
              <a:rPr lang="en-US" sz="1000" dirty="0"/>
              <a:t>for bacteria and most other microorganism</a:t>
            </a:r>
          </a:p>
          <a:p>
            <a:endParaRPr lang="en-US" sz="1000" dirty="0"/>
          </a:p>
          <a:p>
            <a:pPr marL="171450" indent="-171450">
              <a:buFontTx/>
              <a:buChar char="-"/>
            </a:pPr>
            <a:r>
              <a:rPr lang="en-US" sz="1000" dirty="0" smtClean="0"/>
              <a:t>"</a:t>
            </a:r>
            <a:r>
              <a:rPr lang="en-US" sz="1000" dirty="0"/>
              <a:t>host" is typical for clinical samples, since the disease is usually in an organism, like human or a pet, etc</a:t>
            </a:r>
            <a:r>
              <a:rPr lang="en-US" sz="1000" dirty="0" smtClean="0"/>
              <a:t>.</a:t>
            </a:r>
          </a:p>
          <a:p>
            <a:pPr marL="171450" indent="-171450">
              <a:buFontTx/>
              <a:buChar char="-"/>
            </a:pPr>
            <a:r>
              <a:rPr lang="en-US" sz="1000" dirty="0" smtClean="0"/>
              <a:t>For an environmental sample, you’d use isolation)source instead</a:t>
            </a:r>
            <a:endParaRPr lang="en-US" sz="1000" dirty="0"/>
          </a:p>
          <a:p>
            <a:endParaRPr lang="en-US" sz="1000" dirty="0"/>
          </a:p>
          <a:p>
            <a:r>
              <a:rPr lang="en-US" sz="1000" dirty="0"/>
              <a:t>	</a:t>
            </a:r>
          </a:p>
          <a:p>
            <a:r>
              <a:rPr lang="en-US" sz="1000" dirty="0" smtClean="0"/>
              <a:t>Below this, there is a long list of </a:t>
            </a:r>
            <a:r>
              <a:rPr lang="en-US" sz="1000" b="1" dirty="0" smtClean="0"/>
              <a:t>Pre-defined attributes</a:t>
            </a:r>
            <a:r>
              <a:rPr lang="en-US" sz="1000" dirty="0" smtClean="0"/>
              <a:t>, which I mentioned earlier. </a:t>
            </a:r>
          </a:p>
          <a:p>
            <a:endParaRPr lang="en-US" sz="1000" dirty="0"/>
          </a:p>
          <a:p>
            <a:r>
              <a:rPr lang="en-US" sz="1000" dirty="0" smtClean="0"/>
              <a:t>In order to allow for terms we haven’t thought of that nevertheless might be important for a research to include in his data, we allow </a:t>
            </a:r>
            <a:r>
              <a:rPr lang="en-US" sz="1000" b="1" dirty="0" smtClean="0"/>
              <a:t>custom attributes </a:t>
            </a:r>
            <a:r>
              <a:rPr lang="en-US" sz="1000" dirty="0" smtClean="0"/>
              <a:t>as well. I’ll show you how to </a:t>
            </a:r>
            <a:r>
              <a:rPr lang="en-US" sz="1000" b="1" dirty="0" smtClean="0"/>
              <a:t>create those later</a:t>
            </a:r>
            <a:r>
              <a:rPr lang="en-US" sz="1000" dirty="0" smtClean="0"/>
              <a:t>.</a:t>
            </a:r>
            <a:endParaRPr lang="en-US" sz="1000" dirty="0"/>
          </a:p>
          <a:p>
            <a:endParaRPr lang="en-US" sz="1000" dirty="0"/>
          </a:p>
        </p:txBody>
      </p:sp>
      <p:sp>
        <p:nvSpPr>
          <p:cNvPr id="4" name="Slide Number Placeholder 3"/>
          <p:cNvSpPr>
            <a:spLocks noGrp="1"/>
          </p:cNvSpPr>
          <p:nvPr>
            <p:ph type="sldNum" sz="quarter" idx="10"/>
          </p:nvPr>
        </p:nvSpPr>
        <p:spPr/>
        <p:txBody>
          <a:bodyPr/>
          <a:lstStyle/>
          <a:p>
            <a:fld id="{2205569D-ECAD-4CDE-B0FC-B21FEC03ACB9}" type="slidenum">
              <a:rPr lang="en-US" smtClean="0"/>
              <a:t>32</a:t>
            </a:fld>
            <a:endParaRPr lang="en-US"/>
          </a:p>
        </p:txBody>
      </p:sp>
    </p:spTree>
    <p:extLst>
      <p:ext uri="{BB962C8B-B14F-4D97-AF65-F5344CB8AC3E}">
        <p14:creationId xmlns:p14="http://schemas.microsoft.com/office/powerpoint/2010/main" val="42291123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Explain the notation *, **,</a:t>
            </a:r>
          </a:p>
          <a:p>
            <a:endParaRPr lang="en-US" sz="1000" dirty="0"/>
          </a:p>
          <a:p>
            <a:endParaRPr lang="en-US" sz="1000" dirty="0"/>
          </a:p>
          <a:p>
            <a:r>
              <a:rPr lang="en-US" sz="1000" dirty="0"/>
              <a:t>Example 2: Plant</a:t>
            </a:r>
          </a:p>
          <a:p>
            <a:endParaRPr lang="en-US" sz="1000" dirty="0"/>
          </a:p>
          <a:p>
            <a:r>
              <a:rPr lang="en-US" sz="1000" dirty="0" smtClean="0"/>
              <a:t>- "</a:t>
            </a:r>
            <a:r>
              <a:rPr lang="en-US" sz="1000" dirty="0"/>
              <a:t>cultivar" and "ecotype" are terms specifically used in botany. "isolate" adds flexibility.</a:t>
            </a:r>
          </a:p>
          <a:p>
            <a:endParaRPr lang="en-US" sz="1000" dirty="0"/>
          </a:p>
          <a:p>
            <a:r>
              <a:rPr lang="en-US" sz="1000" dirty="0" smtClean="0"/>
              <a:t>- 'age</a:t>
            </a:r>
            <a:r>
              <a:rPr lang="en-US" sz="1000" dirty="0"/>
              <a:t>' and '</a:t>
            </a:r>
            <a:r>
              <a:rPr lang="en-US" sz="1000" dirty="0" err="1"/>
              <a:t>dev_stage</a:t>
            </a:r>
            <a:r>
              <a:rPr lang="en-US" sz="1000" dirty="0"/>
              <a:t>" may be appropriate, depending on the life cycle of your plant</a:t>
            </a:r>
          </a:p>
          <a:p>
            <a:endParaRPr lang="en-US" sz="1000" dirty="0"/>
          </a:p>
          <a:p>
            <a:endParaRPr lang="en-US" sz="1000" dirty="0"/>
          </a:p>
        </p:txBody>
      </p:sp>
      <p:sp>
        <p:nvSpPr>
          <p:cNvPr id="4" name="Slide Number Placeholder 3"/>
          <p:cNvSpPr>
            <a:spLocks noGrp="1"/>
          </p:cNvSpPr>
          <p:nvPr>
            <p:ph type="sldNum" sz="quarter" idx="10"/>
          </p:nvPr>
        </p:nvSpPr>
        <p:spPr/>
        <p:txBody>
          <a:bodyPr/>
          <a:lstStyle/>
          <a:p>
            <a:fld id="{2205569D-ECAD-4CDE-B0FC-B21FEC03ACB9}" type="slidenum">
              <a:rPr lang="en-US" smtClean="0"/>
              <a:t>33</a:t>
            </a:fld>
            <a:endParaRPr lang="en-US"/>
          </a:p>
        </p:txBody>
      </p:sp>
    </p:spTree>
    <p:extLst>
      <p:ext uri="{BB962C8B-B14F-4D97-AF65-F5344CB8AC3E}">
        <p14:creationId xmlns:p14="http://schemas.microsoft.com/office/powerpoint/2010/main" val="18249946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we’ll switch to a live demonstration of submitting a biosample to NCBI.</a:t>
            </a:r>
          </a:p>
          <a:p>
            <a:endParaRPr lang="en-US" dirty="0"/>
          </a:p>
          <a:p>
            <a:r>
              <a:rPr lang="en-US" dirty="0" smtClean="0"/>
              <a:t>This link takes us to the submission portal landing page</a:t>
            </a:r>
          </a:p>
          <a:p>
            <a:endParaRPr lang="en-US" dirty="0"/>
          </a:p>
          <a:p>
            <a:r>
              <a:rPr lang="en-US" dirty="0" smtClean="0"/>
              <a:t>You will need to have already created a user account and logged on.</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35</a:t>
            </a:fld>
            <a:endParaRPr lang="en-US"/>
          </a:p>
        </p:txBody>
      </p:sp>
    </p:spTree>
    <p:extLst>
      <p:ext uri="{BB962C8B-B14F-4D97-AF65-F5344CB8AC3E}">
        <p14:creationId xmlns:p14="http://schemas.microsoft.com/office/powerpoint/2010/main" val="943517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page Shows your previous biosample submissions</a:t>
            </a:r>
          </a:p>
          <a:p>
            <a:endParaRPr lang="en-US" dirty="0"/>
          </a:p>
          <a:p>
            <a:r>
              <a:rPr lang="en-US" dirty="0" smtClean="0"/>
              <a:t>Click New Submission to start a new submission</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36</a:t>
            </a:fld>
            <a:endParaRPr lang="en-US"/>
          </a:p>
        </p:txBody>
      </p:sp>
    </p:spTree>
    <p:extLst>
      <p:ext uri="{BB962C8B-B14F-4D97-AF65-F5344CB8AC3E}">
        <p14:creationId xmlns:p14="http://schemas.microsoft.com/office/powerpoint/2010/main" val="10714804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new submission is created</a:t>
            </a:r>
          </a:p>
          <a:p>
            <a:endParaRPr lang="en-US" dirty="0"/>
          </a:p>
          <a:p>
            <a:r>
              <a:rPr lang="en-US" dirty="0" smtClean="0"/>
              <a:t>The submission ID </a:t>
            </a:r>
            <a:r>
              <a:rPr lang="en-US" dirty="0" err="1" smtClean="0"/>
              <a:t>SUBxxxxx</a:t>
            </a:r>
            <a:r>
              <a:rPr lang="en-US" dirty="0" smtClean="0"/>
              <a:t> is a temporary ID and only </a:t>
            </a:r>
            <a:r>
              <a:rPr lang="en-US" dirty="0" err="1" smtClean="0"/>
              <a:t>applyies</a:t>
            </a:r>
            <a:r>
              <a:rPr lang="en-US" dirty="0" smtClean="0"/>
              <a:t> to the submission session itself. You should not use it in a publication. You can use it to communicate with us about your submissions.</a:t>
            </a:r>
          </a:p>
          <a:p>
            <a:endParaRPr lang="en-US" dirty="0"/>
          </a:p>
          <a:p>
            <a:r>
              <a:rPr lang="en-US" dirty="0" smtClean="0"/>
              <a:t>The Submission Wizard software takes you through a series of tabs to collect your information. These need to be completed in order before proceeding to the next.</a:t>
            </a:r>
          </a:p>
          <a:p>
            <a:endParaRPr lang="en-US" dirty="0"/>
          </a:p>
          <a:p>
            <a:endParaRPr lang="en-US" dirty="0" smtClean="0"/>
          </a:p>
          <a:p>
            <a:r>
              <a:rPr lang="en-US" dirty="0" smtClean="0"/>
              <a:t>Submitter is </a:t>
            </a:r>
            <a:r>
              <a:rPr lang="en-US" dirty="0" err="1" smtClean="0"/>
              <a:t>autofilled</a:t>
            </a:r>
            <a:r>
              <a:rPr lang="en-US" dirty="0" smtClean="0"/>
              <a:t> from your user profile</a:t>
            </a:r>
          </a:p>
          <a:p>
            <a:endParaRPr lang="en-US" dirty="0"/>
          </a:p>
          <a:p>
            <a:r>
              <a:rPr lang="en-US" dirty="0" smtClean="0"/>
              <a:t>Click continue to accept the information and move on</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37</a:t>
            </a:fld>
            <a:endParaRPr lang="en-US"/>
          </a:p>
        </p:txBody>
      </p:sp>
    </p:spTree>
    <p:extLst>
      <p:ext uri="{BB962C8B-B14F-4D97-AF65-F5344CB8AC3E}">
        <p14:creationId xmlns:p14="http://schemas.microsoft.com/office/powerpoint/2010/main" val="31283388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release date</a:t>
            </a:r>
          </a:p>
          <a:p>
            <a:endParaRPr lang="en-US" dirty="0"/>
          </a:p>
          <a:p>
            <a:pPr marL="171450" indent="-171450">
              <a:buFont typeface="Arial" panose="020B0604020202020204" pitchFamily="34" charset="0"/>
              <a:buChar char="•"/>
            </a:pPr>
            <a:r>
              <a:rPr lang="en-US" dirty="0" smtClean="0"/>
              <a:t>immediately made public after processing</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if you are not ready for your data to be public, you can specify a release date in the future. The record will be held private until either the specified date is reached or the accession number is published or linked data are made public.</a:t>
            </a:r>
          </a:p>
          <a:p>
            <a:endParaRPr lang="en-US" dirty="0"/>
          </a:p>
          <a:p>
            <a:r>
              <a:rPr lang="en-US" dirty="0" smtClean="0"/>
              <a:t>Single vs batch</a:t>
            </a:r>
          </a:p>
          <a:p>
            <a:endParaRPr lang="en-US" dirty="0"/>
          </a:p>
          <a:p>
            <a:r>
              <a:rPr lang="en-US" dirty="0" smtClean="0"/>
              <a:t>We’re doing single now.</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38</a:t>
            </a:fld>
            <a:endParaRPr lang="en-US"/>
          </a:p>
        </p:txBody>
      </p:sp>
    </p:spTree>
    <p:extLst>
      <p:ext uri="{BB962C8B-B14F-4D97-AF65-F5344CB8AC3E}">
        <p14:creationId xmlns:p14="http://schemas.microsoft.com/office/powerpoint/2010/main" val="29625794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Choose sample type</a:t>
            </a:r>
          </a:p>
          <a:p>
            <a:endParaRPr lang="en-US" dirty="0"/>
          </a:p>
          <a:p>
            <a:r>
              <a:rPr lang="en-US" dirty="0"/>
              <a:t>Use </a:t>
            </a:r>
            <a:r>
              <a:rPr lang="en-US" dirty="0" smtClean="0"/>
              <a:t>animal in </a:t>
            </a:r>
            <a:r>
              <a:rPr lang="en-US" dirty="0"/>
              <a:t>this example</a:t>
            </a:r>
          </a:p>
        </p:txBody>
      </p:sp>
      <p:sp>
        <p:nvSpPr>
          <p:cNvPr id="4" name="Slide Number Placeholder 3"/>
          <p:cNvSpPr>
            <a:spLocks noGrp="1"/>
          </p:cNvSpPr>
          <p:nvPr>
            <p:ph type="sldNum" sz="quarter" idx="10"/>
          </p:nvPr>
        </p:nvSpPr>
        <p:spPr/>
        <p:txBody>
          <a:bodyPr/>
          <a:lstStyle/>
          <a:p>
            <a:fld id="{2205569D-ECAD-4CDE-B0FC-B21FEC03ACB9}" type="slidenum">
              <a:rPr lang="en-US" smtClean="0"/>
              <a:t>39</a:t>
            </a:fld>
            <a:endParaRPr lang="en-US"/>
          </a:p>
        </p:txBody>
      </p:sp>
    </p:spTree>
    <p:extLst>
      <p:ext uri="{BB962C8B-B14F-4D97-AF65-F5344CB8AC3E}">
        <p14:creationId xmlns:p14="http://schemas.microsoft.com/office/powerpoint/2010/main" val="322122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205569D-ECAD-4CDE-B0FC-B21FEC03ACB9}" type="slidenum">
              <a:rPr lang="en-US" smtClean="0"/>
              <a:t>3</a:t>
            </a:fld>
            <a:endParaRPr lang="en-US"/>
          </a:p>
        </p:txBody>
      </p:sp>
    </p:spTree>
    <p:extLst>
      <p:ext uri="{BB962C8B-B14F-4D97-AF65-F5344CB8AC3E}">
        <p14:creationId xmlns:p14="http://schemas.microsoft.com/office/powerpoint/2010/main" val="33108954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form fields.</a:t>
            </a:r>
          </a:p>
          <a:p>
            <a:pPr marL="171450" indent="-171450">
              <a:buFont typeface="Arial" panose="020B0604020202020204" pitchFamily="34" charset="0"/>
              <a:buChar char="•"/>
            </a:pPr>
            <a:r>
              <a:rPr lang="en-US" dirty="0" smtClean="0"/>
              <a:t>required fields indicated with *</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definitions under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smtClean="0"/>
              <a:t>Scroll down and up to show predefined </a:t>
            </a:r>
            <a:r>
              <a:rPr lang="en-US" dirty="0" err="1" smtClean="0"/>
              <a:t>attrubutes</a:t>
            </a:r>
            <a:endParaRPr lang="en-US" dirty="0" smtClean="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smtClean="0"/>
              <a:t>Show custom attribute</a:t>
            </a:r>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40</a:t>
            </a:fld>
            <a:endParaRPr lang="en-US"/>
          </a:p>
        </p:txBody>
      </p:sp>
    </p:spTree>
    <p:extLst>
      <p:ext uri="{BB962C8B-B14F-4D97-AF65-F5344CB8AC3E}">
        <p14:creationId xmlns:p14="http://schemas.microsoft.com/office/powerpoint/2010/main" val="11650062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name = Coyote1</a:t>
            </a:r>
          </a:p>
          <a:p>
            <a:endParaRPr lang="en-US" dirty="0"/>
          </a:p>
          <a:p>
            <a:r>
              <a:rPr lang="en-US" dirty="0" smtClean="0"/>
              <a:t>Type “</a:t>
            </a:r>
            <a:r>
              <a:rPr lang="en-US" dirty="0" err="1" smtClean="0"/>
              <a:t>Canis</a:t>
            </a:r>
            <a:r>
              <a:rPr lang="en-US" dirty="0" smtClean="0"/>
              <a:t> l” to show autofill</a:t>
            </a:r>
          </a:p>
          <a:p>
            <a:endParaRPr lang="en-US" dirty="0"/>
          </a:p>
          <a:p>
            <a:r>
              <a:rPr lang="en-US" dirty="0" smtClean="0"/>
              <a:t>Breed = wildtype</a:t>
            </a:r>
          </a:p>
          <a:p>
            <a:endParaRPr lang="en-US" dirty="0" smtClean="0"/>
          </a:p>
          <a:p>
            <a:r>
              <a:rPr lang="en-US" dirty="0" smtClean="0"/>
              <a:t>Age = 2 years    -   units are not required or validated at this time</a:t>
            </a:r>
          </a:p>
          <a:p>
            <a:endParaRPr lang="en-US" dirty="0"/>
          </a:p>
          <a:p>
            <a:r>
              <a:rPr lang="en-US" dirty="0" smtClean="0"/>
              <a:t>Show sex pulldown</a:t>
            </a:r>
          </a:p>
          <a:p>
            <a:endParaRPr lang="en-US" dirty="0"/>
          </a:p>
          <a:p>
            <a:r>
              <a:rPr lang="en-US" dirty="0"/>
              <a:t>Can use “missing</a:t>
            </a:r>
            <a:r>
              <a:rPr lang="en-US" dirty="0" smtClean="0"/>
              <a:t>” for tissue to show that that’s OK.</a:t>
            </a:r>
          </a:p>
          <a:p>
            <a:endParaRPr lang="en-US" dirty="0" smtClean="0"/>
          </a:p>
          <a:p>
            <a:r>
              <a:rPr lang="en-US" dirty="0" smtClean="0"/>
              <a:t>Lat_lon= 34.4 N 115 W – note map shows location</a:t>
            </a:r>
          </a:p>
          <a:p>
            <a:endParaRPr lang="en-US" dirty="0"/>
          </a:p>
          <a:p>
            <a:r>
              <a:rPr lang="en-US" dirty="0" smtClean="0"/>
              <a:t>Enter custom -  ear tag = none</a:t>
            </a:r>
            <a:endParaRPr lang="en-US" dirty="0"/>
          </a:p>
          <a:p>
            <a:endParaRPr lang="en-US" dirty="0"/>
          </a:p>
          <a:p>
            <a:r>
              <a:rPr lang="en-US" dirty="0"/>
              <a:t>Requirements are filled </a:t>
            </a:r>
            <a:r>
              <a:rPr lang="en-US" dirty="0" smtClean="0"/>
              <a:t>in – hit continue. </a:t>
            </a:r>
            <a:r>
              <a:rPr lang="en-US" dirty="0"/>
              <a:t>Validation occurs in real time, so you get immediate feedback on errors.</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41</a:t>
            </a:fld>
            <a:endParaRPr lang="en-US"/>
          </a:p>
        </p:txBody>
      </p:sp>
    </p:spTree>
    <p:extLst>
      <p:ext uri="{BB962C8B-B14F-4D97-AF65-F5344CB8AC3E}">
        <p14:creationId xmlns:p14="http://schemas.microsoft.com/office/powerpoint/2010/main" val="40070834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have already submitted a bioproject, you can enter the accession number here</a:t>
            </a:r>
          </a:p>
          <a:p>
            <a:endParaRPr lang="en-US" dirty="0"/>
          </a:p>
          <a:p>
            <a:r>
              <a:rPr lang="en-US" dirty="0" smtClean="0"/>
              <a:t>Must be PRJNA</a:t>
            </a:r>
          </a:p>
          <a:p>
            <a:endParaRPr lang="en-US" dirty="0"/>
          </a:p>
          <a:p>
            <a:r>
              <a:rPr lang="en-US" dirty="0" smtClean="0"/>
              <a:t>Not required. Links can be created later through data.</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42</a:t>
            </a:fld>
            <a:endParaRPr lang="en-US"/>
          </a:p>
        </p:txBody>
      </p:sp>
    </p:spTree>
    <p:extLst>
      <p:ext uri="{BB962C8B-B14F-4D97-AF65-F5344CB8AC3E}">
        <p14:creationId xmlns:p14="http://schemas.microsoft.com/office/powerpoint/2010/main" val="9718350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title will </a:t>
            </a:r>
            <a:r>
              <a:rPr lang="en-US" dirty="0"/>
              <a:t>be </a:t>
            </a:r>
            <a:r>
              <a:rPr lang="en-US" dirty="0" err="1" smtClean="0"/>
              <a:t>autogenerated</a:t>
            </a:r>
            <a:r>
              <a:rPr lang="en-US" dirty="0" smtClean="0"/>
              <a:t>.</a:t>
            </a:r>
            <a:endParaRPr lang="en-US" dirty="0"/>
          </a:p>
          <a:p>
            <a:endParaRPr lang="en-US" dirty="0" smtClean="0"/>
          </a:p>
          <a:p>
            <a:r>
              <a:rPr lang="en-US" dirty="0" smtClean="0"/>
              <a:t>But you can add a custom title for the sample.</a:t>
            </a:r>
          </a:p>
          <a:p>
            <a:endParaRPr lang="en-US" dirty="0"/>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43</a:t>
            </a:fld>
            <a:endParaRPr lang="en-US"/>
          </a:p>
        </p:txBody>
      </p:sp>
    </p:spTree>
    <p:extLst>
      <p:ext uri="{BB962C8B-B14F-4D97-AF65-F5344CB8AC3E}">
        <p14:creationId xmlns:p14="http://schemas.microsoft.com/office/powerpoint/2010/main" val="5402007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Summary page:</a:t>
            </a:r>
          </a:p>
          <a:p>
            <a:endParaRPr lang="en-US" dirty="0"/>
          </a:p>
          <a:p>
            <a:r>
              <a:rPr lang="en-US" dirty="0" smtClean="0"/>
              <a:t>Review information. You can go back to any of the tabs at this point to make changes if you need to.</a:t>
            </a:r>
          </a:p>
          <a:p>
            <a:endParaRPr lang="en-US" dirty="0"/>
          </a:p>
          <a:p>
            <a:r>
              <a:rPr lang="en-US" dirty="0" smtClean="0"/>
              <a:t>When you are satisfied,  click submit.</a:t>
            </a:r>
          </a:p>
          <a:p>
            <a:endParaRPr lang="en-US" dirty="0"/>
          </a:p>
          <a:p>
            <a:r>
              <a:rPr lang="en-US" dirty="0" smtClean="0"/>
              <a:t>Record leaves SP and goes into BioSample database. </a:t>
            </a:r>
          </a:p>
          <a:p>
            <a:endParaRPr lang="en-US" dirty="0"/>
          </a:p>
          <a:p>
            <a:r>
              <a:rPr lang="en-US" dirty="0" smtClean="0"/>
              <a:t>If organism name is in taxonomy, the record will be </a:t>
            </a:r>
            <a:r>
              <a:rPr lang="en-US" dirty="0" err="1" smtClean="0"/>
              <a:t>autoprocessed</a:t>
            </a:r>
            <a:r>
              <a:rPr lang="en-US" dirty="0" smtClean="0"/>
              <a:t> and released in minutes.</a:t>
            </a:r>
          </a:p>
          <a:p>
            <a:endParaRPr lang="en-US" dirty="0"/>
          </a:p>
          <a:p>
            <a:r>
              <a:rPr lang="en-US" dirty="0" smtClean="0"/>
              <a:t>If there are any errors, including taxonomy, human curators will review the record and then release it. This can take from a few hours to a few days.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44</a:t>
            </a:fld>
            <a:endParaRPr lang="en-US"/>
          </a:p>
        </p:txBody>
      </p:sp>
    </p:spTree>
    <p:extLst>
      <p:ext uri="{BB962C8B-B14F-4D97-AF65-F5344CB8AC3E}">
        <p14:creationId xmlns:p14="http://schemas.microsoft.com/office/powerpoint/2010/main" val="28068170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after processing.</a:t>
            </a:r>
          </a:p>
          <a:p>
            <a:endParaRPr lang="en-US" dirty="0"/>
          </a:p>
          <a:p>
            <a:r>
              <a:rPr lang="en-US" dirty="0" smtClean="0"/>
              <a:t>Note that it now has a BioSample accession number. This is what you use in publications and when communicating with us about the record.</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45</a:t>
            </a:fld>
            <a:endParaRPr lang="en-US"/>
          </a:p>
        </p:txBody>
      </p:sp>
    </p:spTree>
    <p:extLst>
      <p:ext uri="{BB962C8B-B14F-4D97-AF65-F5344CB8AC3E}">
        <p14:creationId xmlns:p14="http://schemas.microsoft.com/office/powerpoint/2010/main" val="9342353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the record is processed, you will receive an email like this, with the BioSample accession number</a:t>
            </a:r>
          </a:p>
          <a:p>
            <a:endParaRPr lang="en-US" dirty="0"/>
          </a:p>
          <a:p>
            <a:r>
              <a:rPr lang="en-US" sz="1400" b="1" dirty="0" smtClean="0"/>
              <a:t>Have this opened in a tab to show.</a:t>
            </a:r>
            <a:endParaRPr lang="en-US" sz="1400" b="1" dirty="0"/>
          </a:p>
        </p:txBody>
      </p:sp>
      <p:sp>
        <p:nvSpPr>
          <p:cNvPr id="4" name="Slide Number Placeholder 3"/>
          <p:cNvSpPr>
            <a:spLocks noGrp="1"/>
          </p:cNvSpPr>
          <p:nvPr>
            <p:ph type="sldNum" sz="quarter" idx="10"/>
          </p:nvPr>
        </p:nvSpPr>
        <p:spPr/>
        <p:txBody>
          <a:bodyPr/>
          <a:lstStyle/>
          <a:p>
            <a:fld id="{2205569D-ECAD-4CDE-B0FC-B21FEC03ACB9}" type="slidenum">
              <a:rPr lang="en-US" smtClean="0"/>
              <a:t>46</a:t>
            </a:fld>
            <a:endParaRPr lang="en-US"/>
          </a:p>
        </p:txBody>
      </p:sp>
    </p:spTree>
    <p:extLst>
      <p:ext uri="{BB962C8B-B14F-4D97-AF65-F5344CB8AC3E}">
        <p14:creationId xmlns:p14="http://schemas.microsoft.com/office/powerpoint/2010/main" val="12155753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time choose Batch</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47</a:t>
            </a:fld>
            <a:endParaRPr lang="en-US"/>
          </a:p>
        </p:txBody>
      </p:sp>
    </p:spTree>
    <p:extLst>
      <p:ext uri="{BB962C8B-B14F-4D97-AF65-F5344CB8AC3E}">
        <p14:creationId xmlns:p14="http://schemas.microsoft.com/office/powerpoint/2010/main" val="19051685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download the template in Excel</a:t>
            </a:r>
          </a:p>
          <a:p>
            <a:endParaRPr lang="en-US" dirty="0"/>
          </a:p>
          <a:p>
            <a:endParaRPr lang="en-US" dirty="0" smtClean="0"/>
          </a:p>
          <a:p>
            <a:r>
              <a:rPr lang="en-US" dirty="0" smtClean="0"/>
              <a:t>Show empty file – </a:t>
            </a:r>
          </a:p>
          <a:p>
            <a:endParaRPr lang="en-US" dirty="0"/>
          </a:p>
          <a:p>
            <a:r>
              <a:rPr lang="en-US" dirty="0"/>
              <a:t>Have </a:t>
            </a:r>
            <a:r>
              <a:rPr lang="en-US" dirty="0" smtClean="0"/>
              <a:t>MY_upload_template_good.xlsx open in Excel</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48</a:t>
            </a:fld>
            <a:endParaRPr lang="en-US"/>
          </a:p>
        </p:txBody>
      </p:sp>
    </p:spTree>
    <p:extLst>
      <p:ext uri="{BB962C8B-B14F-4D97-AF65-F5344CB8AC3E}">
        <p14:creationId xmlns:p14="http://schemas.microsoft.com/office/powerpoint/2010/main" val="38598045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Shows download</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49</a:t>
            </a:fld>
            <a:endParaRPr lang="en-US"/>
          </a:p>
        </p:txBody>
      </p:sp>
    </p:spTree>
    <p:extLst>
      <p:ext uri="{BB962C8B-B14F-4D97-AF65-F5344CB8AC3E}">
        <p14:creationId xmlns:p14="http://schemas.microsoft.com/office/powerpoint/2010/main" val="7492157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last few years, </a:t>
            </a:r>
            <a:r>
              <a:rPr lang="en-US" dirty="0" smtClean="0"/>
              <a:t>new technologies have made </a:t>
            </a:r>
            <a:r>
              <a:rPr lang="en-US" dirty="0"/>
              <a:t>it easier and easier to produce large amounts of sequence data from biological materials. </a:t>
            </a:r>
            <a:endParaRPr lang="en-US" dirty="0" smtClean="0"/>
          </a:p>
          <a:p>
            <a:endParaRPr lang="en-US" dirty="0"/>
          </a:p>
          <a:p>
            <a:r>
              <a:rPr lang="en-US" dirty="0" smtClean="0"/>
              <a:t>One </a:t>
            </a:r>
            <a:r>
              <a:rPr lang="en-US" dirty="0"/>
              <a:t>of the major challenges for NCBI has been to find a way to organize this data to make it accessible and useful to researchers. </a:t>
            </a:r>
            <a:endParaRPr lang="en-US" dirty="0" smtClean="0"/>
          </a:p>
          <a:p>
            <a:endParaRPr lang="en-US" dirty="0"/>
          </a:p>
          <a:p>
            <a:r>
              <a:rPr lang="en-US" dirty="0" smtClean="0"/>
              <a:t>As </a:t>
            </a:r>
            <a:r>
              <a:rPr lang="en-US" dirty="0"/>
              <a:t>part of that effort, we have created a database to collect and store the information about the biological specimens used to create this data. </a:t>
            </a:r>
            <a:endParaRPr lang="en-US" dirty="0" smtClean="0"/>
          </a:p>
          <a:p>
            <a:endParaRPr lang="en-US" dirty="0"/>
          </a:p>
          <a:p>
            <a:r>
              <a:rPr lang="en-US" dirty="0" smtClean="0"/>
              <a:t>It </a:t>
            </a:r>
            <a:r>
              <a:rPr lang="en-US" dirty="0"/>
              <a:t>is called the BioSamples database and it is the central repository for </a:t>
            </a:r>
            <a:r>
              <a:rPr lang="en-US" dirty="0" smtClean="0"/>
              <a:t>biological source </a:t>
            </a:r>
            <a:r>
              <a:rPr lang="en-US" dirty="0"/>
              <a:t>information for the many primary sequence archives at NCBI.</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4</a:t>
            </a:fld>
            <a:endParaRPr lang="en-US" dirty="0"/>
          </a:p>
        </p:txBody>
      </p:sp>
    </p:spTree>
    <p:extLst>
      <p:ext uri="{BB962C8B-B14F-4D97-AF65-F5344CB8AC3E}">
        <p14:creationId xmlns:p14="http://schemas.microsoft.com/office/powerpoint/2010/main" val="552489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Shows template in Excel for Microbe.</a:t>
            </a:r>
          </a:p>
          <a:p>
            <a:endParaRPr lang="en-US" dirty="0"/>
          </a:p>
          <a:p>
            <a:r>
              <a:rPr lang="en-US" dirty="0" smtClean="0"/>
              <a:t>Point out instructions and color scheme.</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50</a:t>
            </a:fld>
            <a:endParaRPr lang="en-US"/>
          </a:p>
        </p:txBody>
      </p:sp>
    </p:spTree>
    <p:extLst>
      <p:ext uri="{BB962C8B-B14F-4D97-AF65-F5344CB8AC3E}">
        <p14:creationId xmlns:p14="http://schemas.microsoft.com/office/powerpoint/2010/main" val="4310209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 of a file that will work.</a:t>
            </a:r>
          </a:p>
          <a:p>
            <a:endParaRPr lang="en-US" dirty="0"/>
          </a:p>
          <a:p>
            <a:r>
              <a:rPr lang="en-US" dirty="0" smtClean="0"/>
              <a:t>Highlight that you must save as tab-delimited text to upload.</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51</a:t>
            </a:fld>
            <a:endParaRPr lang="en-US"/>
          </a:p>
        </p:txBody>
      </p:sp>
    </p:spTree>
    <p:extLst>
      <p:ext uri="{BB962C8B-B14F-4D97-AF65-F5344CB8AC3E}">
        <p14:creationId xmlns:p14="http://schemas.microsoft.com/office/powerpoint/2010/main" val="1614684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tab-delimited choice in Excel in Windows – may look different in other systems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52</a:t>
            </a:fld>
            <a:endParaRPr lang="en-US"/>
          </a:p>
        </p:txBody>
      </p:sp>
    </p:spTree>
    <p:extLst>
      <p:ext uri="{BB962C8B-B14F-4D97-AF65-F5344CB8AC3E}">
        <p14:creationId xmlns:p14="http://schemas.microsoft.com/office/powerpoint/2010/main" val="198729236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Browse to upload</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53</a:t>
            </a:fld>
            <a:endParaRPr lang="en-US"/>
          </a:p>
        </p:txBody>
      </p:sp>
    </p:spTree>
    <p:extLst>
      <p:ext uri="{BB962C8B-B14F-4D97-AF65-F5344CB8AC3E}">
        <p14:creationId xmlns:p14="http://schemas.microsoft.com/office/powerpoint/2010/main" val="29125769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File chosen, click Continue</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54</a:t>
            </a:fld>
            <a:endParaRPr lang="en-US"/>
          </a:p>
        </p:txBody>
      </p:sp>
    </p:spTree>
    <p:extLst>
      <p:ext uri="{BB962C8B-B14F-4D97-AF65-F5344CB8AC3E}">
        <p14:creationId xmlns:p14="http://schemas.microsoft.com/office/powerpoint/2010/main" val="42905012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on to overview page. Click Submit to complete submission.</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55</a:t>
            </a:fld>
            <a:endParaRPr lang="en-US"/>
          </a:p>
        </p:txBody>
      </p:sp>
    </p:spTree>
    <p:extLst>
      <p:ext uri="{BB962C8B-B14F-4D97-AF65-F5344CB8AC3E}">
        <p14:creationId xmlns:p14="http://schemas.microsoft.com/office/powerpoint/2010/main" val="88952279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on to overview page. Click Submit to complete submission.</a:t>
            </a:r>
          </a:p>
          <a:p>
            <a:endParaRPr lang="en-US" dirty="0"/>
          </a:p>
          <a:p>
            <a:r>
              <a:rPr lang="en-US" dirty="0" smtClean="0"/>
              <a:t>Once processing is done, the page looks like this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56</a:t>
            </a:fld>
            <a:endParaRPr lang="en-US"/>
          </a:p>
        </p:txBody>
      </p:sp>
    </p:spTree>
    <p:extLst>
      <p:ext uri="{BB962C8B-B14F-4D97-AF65-F5344CB8AC3E}">
        <p14:creationId xmlns:p14="http://schemas.microsoft.com/office/powerpoint/2010/main" val="38888144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notification letter for a batch submission – looks a little different.</a:t>
            </a:r>
          </a:p>
          <a:p>
            <a:endParaRPr lang="en-US" dirty="0"/>
          </a:p>
          <a:p>
            <a:r>
              <a:rPr lang="en-US" dirty="0" smtClean="0"/>
              <a:t>If there are too many to list, then the attached file has the accessions.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57</a:t>
            </a:fld>
            <a:endParaRPr lang="en-US"/>
          </a:p>
        </p:txBody>
      </p:sp>
    </p:spTree>
    <p:extLst>
      <p:ext uri="{BB962C8B-B14F-4D97-AF65-F5344CB8AC3E}">
        <p14:creationId xmlns:p14="http://schemas.microsoft.com/office/powerpoint/2010/main" val="29074510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205569D-ECAD-4CDE-B0FC-B21FEC03ACB9}" type="slidenum">
              <a:rPr lang="en-US" smtClean="0"/>
              <a:t>58</a:t>
            </a:fld>
            <a:endParaRPr lang="en-US"/>
          </a:p>
        </p:txBody>
      </p:sp>
    </p:spTree>
    <p:extLst>
      <p:ext uri="{BB962C8B-B14F-4D97-AF65-F5344CB8AC3E}">
        <p14:creationId xmlns:p14="http://schemas.microsoft.com/office/powerpoint/2010/main" val="113585999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 mistakes</a:t>
            </a:r>
          </a:p>
          <a:p>
            <a:endParaRPr lang="en-US" dirty="0"/>
          </a:p>
          <a:p>
            <a:r>
              <a:rPr lang="en-US" dirty="0" smtClean="0"/>
              <a:t>Bad organism name entered in table.</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59</a:t>
            </a:fld>
            <a:endParaRPr lang="en-US"/>
          </a:p>
        </p:txBody>
      </p:sp>
    </p:spTree>
    <p:extLst>
      <p:ext uri="{BB962C8B-B14F-4D97-AF65-F5344CB8AC3E}">
        <p14:creationId xmlns:p14="http://schemas.microsoft.com/office/powerpoint/2010/main" val="777243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I’d like to introduce you to the biosamples database and explain some of the concepts</a:t>
            </a:r>
          </a:p>
          <a:p>
            <a:endParaRPr lang="en-US" dirty="0"/>
          </a:p>
          <a:p>
            <a:r>
              <a:rPr lang="en-US" dirty="0" smtClean="0"/>
              <a:t>And then take you through a demonstration of a couple of actual submissions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5</a:t>
            </a:fld>
            <a:endParaRPr lang="en-US"/>
          </a:p>
        </p:txBody>
      </p:sp>
    </p:spTree>
    <p:extLst>
      <p:ext uri="{BB962C8B-B14F-4D97-AF65-F5344CB8AC3E}">
        <p14:creationId xmlns:p14="http://schemas.microsoft.com/office/powerpoint/2010/main" val="275618542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Bad organism name gets this warning.</a:t>
            </a:r>
          </a:p>
          <a:p>
            <a:endParaRPr lang="en-US" dirty="0"/>
          </a:p>
          <a:p>
            <a:r>
              <a:rPr lang="en-US" dirty="0" smtClean="0"/>
              <a:t>It’s a warning to allow for new species, or ones that just aren’t in our taxonomy database yet.</a:t>
            </a:r>
          </a:p>
          <a:p>
            <a:endParaRPr lang="en-US" dirty="0"/>
          </a:p>
          <a:p>
            <a:r>
              <a:rPr lang="en-US" dirty="0"/>
              <a:t>C</a:t>
            </a:r>
            <a:r>
              <a:rPr lang="en-US" dirty="0" smtClean="0"/>
              <a:t>heck for spelling errors if it should be in Tax. If it </a:t>
            </a:r>
            <a:r>
              <a:rPr lang="en-US" dirty="0"/>
              <a:t>is right, </a:t>
            </a:r>
            <a:r>
              <a:rPr lang="en-US" dirty="0" smtClean="0"/>
              <a:t>you </a:t>
            </a:r>
            <a:r>
              <a:rPr lang="en-US" dirty="0"/>
              <a:t>can proceed</a:t>
            </a:r>
            <a:r>
              <a:rPr lang="en-US" dirty="0" smtClean="0"/>
              <a:t>.</a:t>
            </a:r>
          </a:p>
          <a:p>
            <a:endParaRPr lang="en-US" dirty="0"/>
          </a:p>
          <a:p>
            <a:r>
              <a:rPr lang="en-US" dirty="0"/>
              <a:t>Bad organism triggers automatic curator review. </a:t>
            </a:r>
          </a:p>
          <a:p>
            <a:endParaRPr lang="en-US" dirty="0" smtClean="0"/>
          </a:p>
          <a:p>
            <a:r>
              <a:rPr lang="en-US" dirty="0" smtClean="0"/>
              <a:t>This </a:t>
            </a:r>
            <a:r>
              <a:rPr lang="en-US" dirty="0"/>
              <a:t>can add a day to the processing time</a:t>
            </a:r>
            <a:r>
              <a:rPr lang="en-US" dirty="0" smtClean="0"/>
              <a:t>.</a:t>
            </a:r>
          </a:p>
        </p:txBody>
      </p:sp>
      <p:sp>
        <p:nvSpPr>
          <p:cNvPr id="4" name="Slide Number Placeholder 3"/>
          <p:cNvSpPr>
            <a:spLocks noGrp="1"/>
          </p:cNvSpPr>
          <p:nvPr>
            <p:ph type="sldNum" sz="quarter" idx="10"/>
          </p:nvPr>
        </p:nvSpPr>
        <p:spPr/>
        <p:txBody>
          <a:bodyPr/>
          <a:lstStyle/>
          <a:p>
            <a:fld id="{2205569D-ECAD-4CDE-B0FC-B21FEC03ACB9}" type="slidenum">
              <a:rPr lang="en-US" smtClean="0"/>
              <a:t>60</a:t>
            </a:fld>
            <a:endParaRPr lang="en-US"/>
          </a:p>
        </p:txBody>
      </p:sp>
    </p:spTree>
    <p:extLst>
      <p:ext uri="{BB962C8B-B14F-4D97-AF65-F5344CB8AC3E}">
        <p14:creationId xmlns:p14="http://schemas.microsoft.com/office/powerpoint/2010/main" val="324270379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Bad date format is one example for formatting errors. </a:t>
            </a:r>
          </a:p>
          <a:p>
            <a:endParaRPr lang="en-US" dirty="0"/>
          </a:p>
          <a:p>
            <a:r>
              <a:rPr lang="en-US" dirty="0" smtClean="0"/>
              <a:t>It is also common for </a:t>
            </a:r>
          </a:p>
          <a:p>
            <a:endParaRPr lang="en-US" dirty="0" smtClean="0"/>
          </a:p>
          <a:p>
            <a:r>
              <a:rPr lang="en-US" dirty="0" smtClean="0"/>
              <a:t> geo_loc_name</a:t>
            </a:r>
          </a:p>
          <a:p>
            <a:endParaRPr lang="en-US" dirty="0" smtClean="0"/>
          </a:p>
          <a:p>
            <a:r>
              <a:rPr lang="en-US" dirty="0" smtClean="0"/>
              <a:t> lat_lon </a:t>
            </a:r>
          </a:p>
          <a:p>
            <a:endParaRPr lang="en-US" dirty="0"/>
          </a:p>
          <a:p>
            <a:r>
              <a:rPr lang="en-US" dirty="0" smtClean="0"/>
              <a:t>to have formatting problems.</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61</a:t>
            </a:fld>
            <a:endParaRPr lang="en-US"/>
          </a:p>
        </p:txBody>
      </p:sp>
    </p:spTree>
    <p:extLst>
      <p:ext uri="{BB962C8B-B14F-4D97-AF65-F5344CB8AC3E}">
        <p14:creationId xmlns:p14="http://schemas.microsoft.com/office/powerpoint/2010/main" val="186198985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b="1" dirty="0" smtClean="0"/>
              <a:t>Ambiguous</a:t>
            </a:r>
            <a:r>
              <a:rPr lang="en-US" dirty="0" smtClean="0"/>
              <a:t> gets Error and submitter must correct to proceed.</a:t>
            </a:r>
          </a:p>
          <a:p>
            <a:endParaRPr lang="en-US" dirty="0" smtClean="0"/>
          </a:p>
          <a:p>
            <a:r>
              <a:rPr lang="en-US" dirty="0" smtClean="0"/>
              <a:t>5/11/2015 could be May 11, 2015 OR November 5, 2015.</a:t>
            </a:r>
          </a:p>
          <a:p>
            <a:endParaRPr lang="en-US" dirty="0"/>
          </a:p>
          <a:p>
            <a:endParaRPr lang="en-US" dirty="0" smtClean="0"/>
          </a:p>
          <a:p>
            <a:r>
              <a:rPr lang="en-US" dirty="0" smtClean="0"/>
              <a:t>The 5/22 entry gets a warning instead</a:t>
            </a:r>
          </a:p>
          <a:p>
            <a:endParaRPr lang="en-US" dirty="0"/>
          </a:p>
          <a:p>
            <a:r>
              <a:rPr lang="en-US" b="1" dirty="0" smtClean="0"/>
              <a:t>Unambiguous</a:t>
            </a:r>
            <a:r>
              <a:rPr lang="en-US" dirty="0" smtClean="0"/>
              <a:t> </a:t>
            </a:r>
            <a:r>
              <a:rPr lang="en-US" dirty="0"/>
              <a:t>dates will get </a:t>
            </a:r>
            <a:r>
              <a:rPr lang="en-US" dirty="0" err="1"/>
              <a:t>autofix</a:t>
            </a:r>
            <a:endParaRPr lang="en-US" dirty="0"/>
          </a:p>
          <a:p>
            <a:r>
              <a:rPr lang="en-US" dirty="0"/>
              <a:t>5/22/2015 is obviously May 22, 2015</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62</a:t>
            </a:fld>
            <a:endParaRPr lang="en-US"/>
          </a:p>
        </p:txBody>
      </p:sp>
    </p:spTree>
    <p:extLst>
      <p:ext uri="{BB962C8B-B14F-4D97-AF65-F5344CB8AC3E}">
        <p14:creationId xmlns:p14="http://schemas.microsoft.com/office/powerpoint/2010/main" val="361720633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 file where everything except the </a:t>
            </a:r>
            <a:r>
              <a:rPr lang="en-US" dirty="0" err="1" smtClean="0"/>
              <a:t>sample_name</a:t>
            </a:r>
            <a:r>
              <a:rPr lang="en-US" dirty="0" smtClean="0"/>
              <a:t> is the same.</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63</a:t>
            </a:fld>
            <a:endParaRPr lang="en-US"/>
          </a:p>
        </p:txBody>
      </p:sp>
    </p:spTree>
    <p:extLst>
      <p:ext uri="{BB962C8B-B14F-4D97-AF65-F5344CB8AC3E}">
        <p14:creationId xmlns:p14="http://schemas.microsoft.com/office/powerpoint/2010/main" val="155606779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error message indicates that the problem with </a:t>
            </a:r>
            <a:r>
              <a:rPr lang="en-US" dirty="0" smtClean="0"/>
              <a:t>the submission </a:t>
            </a:r>
            <a:r>
              <a:rPr lang="en-US" dirty="0"/>
              <a:t>file is that the information in some of the rows (ignoring sample name, sample title, and description, as the error message said), is identical. </a:t>
            </a:r>
            <a:endParaRPr lang="en-US" dirty="0" smtClean="0"/>
          </a:p>
          <a:p>
            <a:endParaRPr lang="en-US" dirty="0"/>
          </a:p>
          <a:p>
            <a:r>
              <a:rPr lang="en-US" dirty="0" smtClean="0"/>
              <a:t>This </a:t>
            </a:r>
            <a:r>
              <a:rPr lang="en-US" dirty="0"/>
              <a:t>check was implemented to encourage submitters to include distinguishing metadata in their samples. Information in </a:t>
            </a:r>
            <a:r>
              <a:rPr lang="en-US" dirty="0" err="1"/>
              <a:t>sample_name</a:t>
            </a:r>
            <a:r>
              <a:rPr lang="en-US" dirty="0"/>
              <a:t>, description and title are not considered because the free text is not part of the controlled vocabulary. </a:t>
            </a:r>
            <a:endParaRPr lang="en-US" dirty="0" smtClean="0"/>
          </a:p>
          <a:p>
            <a:endParaRPr lang="en-US" dirty="0"/>
          </a:p>
          <a:p>
            <a:r>
              <a:rPr lang="en-US" dirty="0" smtClean="0"/>
              <a:t>The </a:t>
            </a:r>
            <a:r>
              <a:rPr lang="en-US" dirty="0"/>
              <a:t>sample names are listed only to indicate which rows have the error.  </a:t>
            </a:r>
          </a:p>
        </p:txBody>
      </p:sp>
      <p:sp>
        <p:nvSpPr>
          <p:cNvPr id="4" name="Slide Number Placeholder 3"/>
          <p:cNvSpPr>
            <a:spLocks noGrp="1"/>
          </p:cNvSpPr>
          <p:nvPr>
            <p:ph type="sldNum" sz="quarter" idx="10"/>
          </p:nvPr>
        </p:nvSpPr>
        <p:spPr/>
        <p:txBody>
          <a:bodyPr/>
          <a:lstStyle/>
          <a:p>
            <a:fld id="{2205569D-ECAD-4CDE-B0FC-B21FEC03ACB9}" type="slidenum">
              <a:rPr lang="en-US" smtClean="0"/>
              <a:t>64</a:t>
            </a:fld>
            <a:endParaRPr lang="en-US"/>
          </a:p>
        </p:txBody>
      </p:sp>
    </p:spTree>
    <p:extLst>
      <p:ext uri="{BB962C8B-B14F-4D97-AF65-F5344CB8AC3E}">
        <p14:creationId xmlns:p14="http://schemas.microsoft.com/office/powerpoint/2010/main" val="101568512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I’d like to introduce you to the biosamples database and explain some of the concepts</a:t>
            </a:r>
          </a:p>
          <a:p>
            <a:endParaRPr lang="en-US" dirty="0"/>
          </a:p>
          <a:p>
            <a:r>
              <a:rPr lang="en-US" dirty="0" smtClean="0"/>
              <a:t>And then take you through a demonstration of a couple of actual submissions</a:t>
            </a:r>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65</a:t>
            </a:fld>
            <a:endParaRPr lang="en-US"/>
          </a:p>
        </p:txBody>
      </p:sp>
    </p:spTree>
    <p:extLst>
      <p:ext uri="{BB962C8B-B14F-4D97-AF65-F5344CB8AC3E}">
        <p14:creationId xmlns:p14="http://schemas.microsoft.com/office/powerpoint/2010/main" val="7493080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53BC40-9505-5141-AE47-A396B514F1BC}" type="slidenum">
              <a:rPr lang="en-US" smtClean="0"/>
              <a:pPr/>
              <a:t>66</a:t>
            </a:fld>
            <a:endParaRPr lang="en-US"/>
          </a:p>
        </p:txBody>
      </p:sp>
    </p:spTree>
    <p:extLst>
      <p:ext uri="{BB962C8B-B14F-4D97-AF65-F5344CB8AC3E}">
        <p14:creationId xmlns:p14="http://schemas.microsoft.com/office/powerpoint/2010/main" val="354137936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205569D-ECAD-4CDE-B0FC-B21FEC03ACB9}" type="slidenum">
              <a:rPr lang="en-US" smtClean="0"/>
              <a:t>67</a:t>
            </a:fld>
            <a:endParaRPr lang="en-US"/>
          </a:p>
        </p:txBody>
      </p:sp>
    </p:spTree>
    <p:extLst>
      <p:ext uri="{BB962C8B-B14F-4D97-AF65-F5344CB8AC3E}">
        <p14:creationId xmlns:p14="http://schemas.microsoft.com/office/powerpoint/2010/main" val="77967124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68</a:t>
            </a:fld>
            <a:endParaRPr lang="en-US" dirty="0"/>
          </a:p>
        </p:txBody>
      </p:sp>
    </p:spTree>
    <p:extLst>
      <p:ext uri="{BB962C8B-B14F-4D97-AF65-F5344CB8AC3E}">
        <p14:creationId xmlns:p14="http://schemas.microsoft.com/office/powerpoint/2010/main" val="1119914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6</a:t>
            </a:fld>
            <a:endParaRPr lang="en-US"/>
          </a:p>
        </p:txBody>
      </p:sp>
    </p:spTree>
    <p:extLst>
      <p:ext uri="{BB962C8B-B14F-4D97-AF65-F5344CB8AC3E}">
        <p14:creationId xmlns:p14="http://schemas.microsoft.com/office/powerpoint/2010/main" val="325803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my mind, I understand the organization of my study and I can describe all its components. I know what the project is about, I know what my experiments were, and I have the sequence results.</a:t>
            </a:r>
          </a:p>
          <a:p>
            <a:endParaRPr lang="en-US" dirty="0"/>
          </a:p>
          <a:p>
            <a:r>
              <a:rPr lang="en-US" dirty="0"/>
              <a:t>The project is a Transcriptome project to study expression under specific </a:t>
            </a:r>
            <a:r>
              <a:rPr lang="en-US" dirty="0" err="1"/>
              <a:t>AsFeS</a:t>
            </a:r>
            <a:r>
              <a:rPr lang="en-US" dirty="0"/>
              <a:t> conditions, and my method is RNA sequencing.</a:t>
            </a:r>
          </a:p>
          <a:p>
            <a:endParaRPr lang="en-US" dirty="0"/>
          </a:p>
          <a:p>
            <a:r>
              <a:rPr lang="en-US" dirty="0"/>
              <a:t>I have a list of samples, with the information about the </a:t>
            </a:r>
            <a:r>
              <a:rPr lang="en-US" dirty="0" err="1"/>
              <a:t>AsFeS</a:t>
            </a:r>
            <a:r>
              <a:rPr lang="en-US" dirty="0"/>
              <a:t> treatments, since that’s central to the project, and I have recorded other information that might be relevant or useful as well.</a:t>
            </a:r>
          </a:p>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7</a:t>
            </a:fld>
            <a:endParaRPr lang="en-US"/>
          </a:p>
        </p:txBody>
      </p:sp>
    </p:spTree>
    <p:extLst>
      <p:ext uri="{BB962C8B-B14F-4D97-AF65-F5344CB8AC3E}">
        <p14:creationId xmlns:p14="http://schemas.microsoft.com/office/powerpoint/2010/main" val="3042587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05569D-ECAD-4CDE-B0FC-B21FEC03ACB9}" type="slidenum">
              <a:rPr lang="en-US" smtClean="0"/>
              <a:t>8</a:t>
            </a:fld>
            <a:endParaRPr lang="en-US"/>
          </a:p>
        </p:txBody>
      </p:sp>
    </p:spTree>
    <p:extLst>
      <p:ext uri="{BB962C8B-B14F-4D97-AF65-F5344CB8AC3E}">
        <p14:creationId xmlns:p14="http://schemas.microsoft.com/office/powerpoint/2010/main" val="1741549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2410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2673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7681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Footer Placeholder 4"/>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solidFill>
                  <a:schemeClr val="tx1">
                    <a:lumMod val="65000"/>
                    <a:lumOff val="35000"/>
                  </a:schemeClr>
                </a:solidFill>
              </a:defRPr>
            </a:lvl1pPr>
          </a:lstStyle>
          <a:p>
            <a:fld id="{4CF642F0-C061-497F-B55D-D03A474A922D}" type="slidenum">
              <a:rPr lang="en-US" smtClean="0"/>
              <a:pPr/>
              <a:t>‹#›</a:t>
            </a:fld>
            <a:endParaRPr lang="en-US" dirty="0"/>
          </a:p>
        </p:txBody>
      </p:sp>
    </p:spTree>
    <p:extLst>
      <p:ext uri="{BB962C8B-B14F-4D97-AF65-F5344CB8AC3E}">
        <p14:creationId xmlns:p14="http://schemas.microsoft.com/office/powerpoint/2010/main" val="29885661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solidFill>
                  <a:schemeClr val="tx1">
                    <a:lumMod val="65000"/>
                    <a:lumOff val="35000"/>
                  </a:schemeClr>
                </a:solidFill>
              </a:defRPr>
            </a:lvl1pPr>
          </a:lstStyle>
          <a:p>
            <a:fld id="{4CF642F0-C061-497F-B55D-D03A474A922D}" type="slidenum">
              <a:rPr lang="en-US" smtClean="0"/>
              <a:pPr/>
              <a:t>‹#›</a:t>
            </a:fld>
            <a:endParaRPr lang="en-US" dirty="0"/>
          </a:p>
        </p:txBody>
      </p:sp>
    </p:spTree>
    <p:extLst>
      <p:ext uri="{BB962C8B-B14F-4D97-AF65-F5344CB8AC3E}">
        <p14:creationId xmlns:p14="http://schemas.microsoft.com/office/powerpoint/2010/main" val="302673667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Footer Placeholder 4"/>
          <p:cNvSpPr>
            <a:spLocks noGrp="1"/>
          </p:cNvSpPr>
          <p:nvPr>
            <p:ph type="ftr" sz="quarter" idx="11"/>
          </p:nvPr>
        </p:nvSpPr>
        <p:spPr>
          <a:xfrm>
            <a:off x="4165600" y="6335767"/>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4CF642F0-C061-497F-B55D-D03A474A922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452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6" name="Footer Placeholder 5"/>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4CF642F0-C061-497F-B55D-D03A474A922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5101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8" name="Footer Placeholder 7"/>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4CF642F0-C061-497F-B55D-D03A474A922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77070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Footer Placeholder 3"/>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solidFill>
                  <a:schemeClr val="tx1">
                    <a:lumMod val="65000"/>
                    <a:lumOff val="35000"/>
                  </a:schemeClr>
                </a:solidFill>
              </a:defRPr>
            </a:lvl1pPr>
          </a:lstStyle>
          <a:p>
            <a:fld id="{4CF642F0-C061-497F-B55D-D03A474A922D}" type="slidenum">
              <a:rPr lang="en-US" smtClean="0"/>
              <a:pPr/>
              <a:t>‹#›</a:t>
            </a:fld>
            <a:endParaRPr lang="en-US" dirty="0"/>
          </a:p>
        </p:txBody>
      </p:sp>
    </p:spTree>
    <p:extLst>
      <p:ext uri="{BB962C8B-B14F-4D97-AF65-F5344CB8AC3E}">
        <p14:creationId xmlns:p14="http://schemas.microsoft.com/office/powerpoint/2010/main" val="3360632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Footer Placeholder 2"/>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solidFill>
                  <a:schemeClr val="tx1">
                    <a:lumMod val="65000"/>
                    <a:lumOff val="35000"/>
                  </a:schemeClr>
                </a:solidFill>
              </a:defRPr>
            </a:lvl1pPr>
          </a:lstStyle>
          <a:p>
            <a:fld id="{4CF642F0-C061-497F-B55D-D03A474A922D}" type="slidenum">
              <a:rPr lang="en-US" smtClean="0"/>
              <a:pPr/>
              <a:t>‹#›</a:t>
            </a:fld>
            <a:endParaRPr lang="en-US" dirty="0"/>
          </a:p>
        </p:txBody>
      </p:sp>
    </p:spTree>
    <p:extLst>
      <p:ext uri="{BB962C8B-B14F-4D97-AF65-F5344CB8AC3E}">
        <p14:creationId xmlns:p14="http://schemas.microsoft.com/office/powerpoint/2010/main" val="40585810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6" name="Footer Placeholder 5"/>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4CF642F0-C061-497F-B55D-D03A474A922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0569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73470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6" name="Footer Placeholder 5"/>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4CF642F0-C061-497F-B55D-D03A474A922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3247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Footer Placeholder 4"/>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4CF642F0-C061-497F-B55D-D03A474A922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048307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Footer Placeholder 4"/>
          <p:cNvSpPr>
            <a:spLocks noGrp="1"/>
          </p:cNvSpPr>
          <p:nvPr>
            <p:ph type="ftr" sz="quarter" idx="11"/>
          </p:nvPr>
        </p:nvSpPr>
        <p:spPr>
          <a:xfrm>
            <a:off x="4165600" y="6335767"/>
            <a:ext cx="38608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4CF642F0-C061-497F-B55D-D03A474A922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4291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7332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840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0909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88235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9463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1906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A1F20EB-77F1-5144-9AA2-E55F269913A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998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r>
              <a:rPr lang="en-US" smtClean="0">
                <a:solidFill>
                  <a:prstClr val="black">
                    <a:tint val="75000"/>
                  </a:prstClr>
                </a:solidFill>
              </a:rPr>
              <a:t>4/13/2016</a:t>
            </a:r>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solidFill>
              </a:defRPr>
            </a:lvl1pPr>
          </a:lstStyle>
          <a:p>
            <a:pPr defTabSz="457200"/>
            <a:endParaRPr lang="en-US" dirty="0"/>
          </a:p>
        </p:txBody>
      </p:sp>
    </p:spTree>
    <p:extLst>
      <p:ext uri="{BB962C8B-B14F-4D97-AF65-F5344CB8AC3E}">
        <p14:creationId xmlns:p14="http://schemas.microsoft.com/office/powerpoint/2010/main" val="6043569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13000">
              <a:schemeClr val="accent1">
                <a:lumMod val="0"/>
                <a:lumOff val="100000"/>
                <a:alpha val="50000"/>
              </a:schemeClr>
            </a:gs>
            <a:gs pos="100000">
              <a:schemeClr val="accent1">
                <a:lumMod val="95000"/>
                <a:lumOff val="5000"/>
              </a:schemeClr>
            </a:gs>
            <a:gs pos="100000">
              <a:schemeClr val="accent1">
                <a:lumMod val="60000"/>
              </a:schemeClr>
            </a:gs>
          </a:gsLst>
          <a:lin ang="27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5315"/>
            <a:ext cx="109728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4/13/2016</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4CF642F0-C061-497F-B55D-D03A474A922D}" type="slidenum">
              <a:rPr lang="en-US" smtClean="0"/>
              <a:pPr/>
              <a:t>‹#›</a:t>
            </a:fld>
            <a:endParaRPr lang="en-US" dirty="0"/>
          </a:p>
        </p:txBody>
      </p:sp>
      <p:sp>
        <p:nvSpPr>
          <p:cNvPr id="25" name="TextBox 24"/>
          <p:cNvSpPr txBox="1"/>
          <p:nvPr/>
        </p:nvSpPr>
        <p:spPr>
          <a:xfrm rot="10800000">
            <a:off x="11797455" y="2819399"/>
            <a:ext cx="369332" cy="1383323"/>
          </a:xfrm>
          <a:prstGeom prst="rect">
            <a:avLst/>
          </a:prstGeom>
          <a:noFill/>
        </p:spPr>
        <p:txBody>
          <a:bodyPr vert="vert270" wrap="square" rtlCol="0">
            <a:spAutoFit/>
          </a:bodyPr>
          <a:lstStyle/>
          <a:p>
            <a:r>
              <a:rPr lang="en-US" sz="1200" dirty="0">
                <a:solidFill>
                  <a:schemeClr val="tx2"/>
                </a:solidFill>
              </a:rPr>
              <a:t>NCBI Webinars</a:t>
            </a:r>
          </a:p>
        </p:txBody>
      </p:sp>
      <p:grpSp>
        <p:nvGrpSpPr>
          <p:cNvPr id="10" name="Group 9"/>
          <p:cNvGrpSpPr/>
          <p:nvPr userDrawn="1"/>
        </p:nvGrpSpPr>
        <p:grpSpPr>
          <a:xfrm>
            <a:off x="4678680" y="6400800"/>
            <a:ext cx="2834640" cy="304802"/>
            <a:chOff x="2438400" y="5638800"/>
            <a:chExt cx="3074686" cy="432365"/>
          </a:xfrm>
        </p:grpSpPr>
        <p:pic>
          <p:nvPicPr>
            <p:cNvPr id="11" name="Picture 10" descr="hhs_logo.jpg"/>
            <p:cNvPicPr>
              <a:picLocks noChangeAspect="1"/>
            </p:cNvPicPr>
            <p:nvPr userDrawn="1"/>
          </p:nvPicPr>
          <p:blipFill>
            <a:blip r:embed="rId1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8400" y="5638800"/>
              <a:ext cx="432365" cy="432365"/>
            </a:xfrm>
            <a:prstGeom prst="rect">
              <a:avLst/>
            </a:prstGeom>
          </p:spPr>
        </p:pic>
        <p:pic>
          <p:nvPicPr>
            <p:cNvPr id="12" name="Picture 11" descr="nlm_logo1.png"/>
            <p:cNvPicPr>
              <a:picLocks noChangeAspect="1"/>
            </p:cNvPicPr>
            <p:nvPr userDrawn="1"/>
          </p:nvPicPr>
          <p:blipFill>
            <a:blip r:embed="rId1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343400" y="5638800"/>
              <a:ext cx="405517" cy="406247"/>
            </a:xfrm>
            <a:prstGeom prst="rect">
              <a:avLst/>
            </a:prstGeom>
          </p:spPr>
        </p:pic>
        <p:pic>
          <p:nvPicPr>
            <p:cNvPr id="13" name="Picture 12" descr="ncbi_logo1.png"/>
            <p:cNvPicPr>
              <a:picLocks noChangeAspect="1"/>
            </p:cNvPicPr>
            <p:nvPr userDrawn="1"/>
          </p:nvPicPr>
          <p:blipFill>
            <a:blip r:embed="rId1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143500" y="5638800"/>
              <a:ext cx="369586" cy="410651"/>
            </a:xfrm>
            <a:prstGeom prst="rect">
              <a:avLst/>
            </a:prstGeom>
          </p:spPr>
        </p:pic>
        <p:pic>
          <p:nvPicPr>
            <p:cNvPr id="14" name="Picture 13" descr="Screen Shot 2014-07-25 at 3.20.46 PM.png"/>
            <p:cNvPicPr>
              <a:picLocks noChangeAspect="1"/>
            </p:cNvPicPr>
            <p:nvPr userDrawn="1"/>
          </p:nvPicPr>
          <p:blipFill>
            <a:blip r:embed="rId1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81362" y="5638800"/>
              <a:ext cx="681038" cy="426444"/>
            </a:xfrm>
            <a:prstGeom prst="rect">
              <a:avLst/>
            </a:prstGeom>
          </p:spPr>
        </p:pic>
      </p:grpSp>
    </p:spTree>
    <p:extLst>
      <p:ext uri="{BB962C8B-B14F-4D97-AF65-F5344CB8AC3E}">
        <p14:creationId xmlns:p14="http://schemas.microsoft.com/office/powerpoint/2010/main" val="39859544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captionedtext.com/" TargetMode="External"/><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www.ncbi.nlm.nih.gov/home/coursesandwebinars.shtml" TargetMode="External"/><Relationship Id="rId4" Type="http://schemas.openxmlformats.org/officeDocument/2006/relationships/hyperlink" Target="https://www.youtube.com/user/NCBINLM/playlists" TargetMode="External"/><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9.jpeg"/><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hyperlink" Target="https://submit.ncbi.nlm.nih.gov/biosample/template/" TargetMode="External"/><Relationship Id="rId2" Type="http://schemas.openxmlformats.org/officeDocument/2006/relationships/notesSlide" Target="../notesSlides/notesSlide29.xml"/><Relationship Id="rId1" Type="http://schemas.openxmlformats.org/officeDocument/2006/relationships/slideLayout" Target="../slideLayouts/slideLayout17.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17.xml"/><Relationship Id="rId5" Type="http://schemas.openxmlformats.org/officeDocument/2006/relationships/image" Target="../media/image18.png"/><Relationship Id="rId4" Type="http://schemas.openxmlformats.org/officeDocument/2006/relationships/hyperlink" Target="https://submit.ncbi.nlm.nih.gov/biosample/template/"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submit.ncbi.nlm.nih.gov/biosample/template/" TargetMode="External"/><Relationship Id="rId2" Type="http://schemas.openxmlformats.org/officeDocument/2006/relationships/notesSlide" Target="../notesSlides/notesSlide32.xml"/><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8.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hyperlink" Target="https://submit.ncbi.nlm.nih.gov/" TargetMode="External"/><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www.captionedtext.com/"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hyperlink" Target="http://www.ncbi.nlm.nih.gov/" TargetMode="External"/><Relationship Id="rId4" Type="http://schemas.openxmlformats.org/officeDocument/2006/relationships/hyperlink" Target="http://www.ncbi.nlm.nih.gov/home/coursesandwebinars.shtml"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ncbi.nlm.nih.gov/biosample/docs/submission/faq/"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0.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1.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2.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3.xml"/><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4.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8" Type="http://schemas.openxmlformats.org/officeDocument/2006/relationships/hyperlink" Target="mailto:biosamplehelp@ncbi.nlm.nih.gov" TargetMode="External"/><Relationship Id="rId3" Type="http://schemas.openxmlformats.org/officeDocument/2006/relationships/hyperlink" Target="https://www.youtube.com/user/NCBINLM" TargetMode="External"/><Relationship Id="rId7" Type="http://schemas.openxmlformats.org/officeDocument/2006/relationships/hyperlink" Target="mailto:webinars@ncbi.nlm.nih.gov" TargetMode="External"/><Relationship Id="rId2" Type="http://schemas.openxmlformats.org/officeDocument/2006/relationships/notesSlide" Target="../notesSlides/notesSlide66.xml"/><Relationship Id="rId1" Type="http://schemas.openxmlformats.org/officeDocument/2006/relationships/slideLayout" Target="../slideLayouts/slideLayout13.xml"/><Relationship Id="rId6" Type="http://schemas.openxmlformats.org/officeDocument/2006/relationships/hyperlink" Target="mailto:info@ncbi.nlm.nih.gov" TargetMode="External"/><Relationship Id="rId5" Type="http://schemas.openxmlformats.org/officeDocument/2006/relationships/hyperlink" Target="ftp://ftp.ncbi.nlm.nih.gov/pub/factsheets/README_factsheets" TargetMode="External"/><Relationship Id="rId4" Type="http://schemas.openxmlformats.org/officeDocument/2006/relationships/hyperlink" Target="http://www.ncbi.nlm.nih.gov/biosample/docs/submission/faq/" TargetMode="Externa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txBox="1">
            <a:spLocks/>
          </p:cNvSpPr>
          <p:nvPr/>
        </p:nvSpPr>
        <p:spPr>
          <a:xfrm>
            <a:off x="2126836" y="152400"/>
            <a:ext cx="7702965" cy="1111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dirty="0">
                <a:solidFill>
                  <a:prstClr val="black"/>
                </a:solidFill>
              </a:rPr>
              <a:t>NCBI Webinar: </a:t>
            </a:r>
            <a:br>
              <a:rPr lang="en-US" sz="3200" dirty="0">
                <a:solidFill>
                  <a:prstClr val="black"/>
                </a:solidFill>
              </a:rPr>
            </a:br>
            <a:r>
              <a:rPr lang="en-US" sz="3200" dirty="0" smtClean="0">
                <a:solidFill>
                  <a:prstClr val="black"/>
                </a:solidFill>
              </a:rPr>
              <a:t>Submitting </a:t>
            </a:r>
            <a:r>
              <a:rPr lang="en-US" sz="3200" dirty="0" err="1" smtClean="0">
                <a:solidFill>
                  <a:prstClr val="black"/>
                </a:solidFill>
              </a:rPr>
              <a:t>BioSamples</a:t>
            </a:r>
            <a:r>
              <a:rPr lang="en-US" sz="3200" dirty="0" smtClean="0">
                <a:solidFill>
                  <a:prstClr val="black"/>
                </a:solidFill>
              </a:rPr>
              <a:t> to NCBI</a:t>
            </a:r>
            <a:endParaRPr lang="en-US" sz="3200" dirty="0">
              <a:solidFill>
                <a:prstClr val="black"/>
              </a:solidFill>
            </a:endParaRPr>
          </a:p>
        </p:txBody>
      </p:sp>
      <p:sp>
        <p:nvSpPr>
          <p:cNvPr id="7" name="Content Placeholder 2"/>
          <p:cNvSpPr>
            <a:spLocks noGrp="1"/>
          </p:cNvSpPr>
          <p:nvPr>
            <p:ph idx="1"/>
          </p:nvPr>
        </p:nvSpPr>
        <p:spPr>
          <a:xfrm>
            <a:off x="1821399" y="1263650"/>
            <a:ext cx="8327158" cy="4902019"/>
          </a:xfrm>
          <a:ln>
            <a:solidFill>
              <a:schemeClr val="tx1"/>
            </a:solidFill>
          </a:ln>
        </p:spPr>
        <p:txBody>
          <a:bodyPr>
            <a:normAutofit fontScale="92500" lnSpcReduction="20000"/>
          </a:bodyPr>
          <a:lstStyle/>
          <a:p>
            <a:r>
              <a:rPr lang="en-US" sz="2800" dirty="0"/>
              <a:t>Closed captioning: </a:t>
            </a:r>
            <a:r>
              <a:rPr lang="en-US" sz="2800" dirty="0">
                <a:hlinkClick r:id="rId3"/>
              </a:rPr>
              <a:t>www.captionedtext.com</a:t>
            </a:r>
            <a:r>
              <a:rPr lang="en-US" sz="2800" dirty="0"/>
              <a:t> and enter 2914235</a:t>
            </a:r>
          </a:p>
          <a:p>
            <a:r>
              <a:rPr lang="en-US" sz="2800" dirty="0"/>
              <a:t>The </a:t>
            </a:r>
            <a:r>
              <a:rPr lang="en-US" sz="2800" b="1" dirty="0"/>
              <a:t>recording</a:t>
            </a:r>
            <a:r>
              <a:rPr lang="en-US" sz="2800" dirty="0"/>
              <a:t>, will be on our YouTube channel in the Webinars playlist:</a:t>
            </a:r>
          </a:p>
          <a:p>
            <a:pPr marL="0" indent="0" algn="ctr">
              <a:buNone/>
            </a:pPr>
            <a:r>
              <a:rPr lang="en-US" sz="2800" dirty="0">
                <a:hlinkClick r:id="rId4"/>
              </a:rPr>
              <a:t>&lt;youtube&gt;/user/NCBINLM/playlists</a:t>
            </a:r>
            <a:endParaRPr lang="en-US" sz="2800" dirty="0"/>
          </a:p>
          <a:p>
            <a:r>
              <a:rPr lang="en-US" sz="2800" dirty="0"/>
              <a:t>Use the questions pod to ask questions </a:t>
            </a:r>
            <a:r>
              <a:rPr lang="en-US" sz="2800" dirty="0" smtClean="0"/>
              <a:t>as you </a:t>
            </a:r>
            <a:r>
              <a:rPr lang="en-US" sz="2800" dirty="0"/>
              <a:t>think of them. We </a:t>
            </a:r>
            <a:r>
              <a:rPr lang="en-US" sz="2800" dirty="0" smtClean="0"/>
              <a:t>will pause during the webinar to answer questions or we may </a:t>
            </a:r>
            <a:r>
              <a:rPr lang="en-US" sz="2800" dirty="0"/>
              <a:t>need to wait until the end of the </a:t>
            </a:r>
            <a:r>
              <a:rPr lang="en-US" sz="2800" dirty="0" smtClean="0"/>
              <a:t>webinar.</a:t>
            </a:r>
            <a:endParaRPr lang="en-US" sz="2800" dirty="0"/>
          </a:p>
          <a:p>
            <a:r>
              <a:rPr lang="en-US" sz="2800" dirty="0"/>
              <a:t>We will keep all questions and provide answers after the webinar via a link to our Webinars page: </a:t>
            </a:r>
            <a:endParaRPr lang="en-US" sz="2800" dirty="0" smtClean="0"/>
          </a:p>
          <a:p>
            <a:pPr marL="800100" lvl="2" indent="0">
              <a:buNone/>
            </a:pPr>
            <a:r>
              <a:rPr lang="en-US" sz="2600" dirty="0" smtClean="0">
                <a:hlinkClick r:id="rId5"/>
              </a:rPr>
              <a:t>&lt;</a:t>
            </a:r>
            <a:r>
              <a:rPr lang="en-US" sz="2600" dirty="0">
                <a:hlinkClick r:id="rId5"/>
              </a:rPr>
              <a:t>ncbi&gt;/home/coursesandwebinars.shtml</a:t>
            </a:r>
            <a:endParaRPr lang="en-US" sz="2600" dirty="0"/>
          </a:p>
          <a:p>
            <a:r>
              <a:rPr lang="en-US" sz="2600" dirty="0"/>
              <a:t>Materials: </a:t>
            </a:r>
            <a:r>
              <a:rPr lang="en-US" sz="2800" u="sng" dirty="0"/>
              <a:t>http://</a:t>
            </a:r>
            <a:r>
              <a:rPr lang="en-US" sz="2800" u="sng" dirty="0" smtClean="0"/>
              <a:t>1.usa.gov/1RBERXx</a:t>
            </a:r>
            <a:endParaRPr lang="en-US" sz="2600" dirty="0"/>
          </a:p>
          <a:p>
            <a:pPr marL="0" indent="0">
              <a:buNone/>
            </a:pPr>
            <a:endParaRPr lang="en-US" sz="2600" dirty="0"/>
          </a:p>
          <a:p>
            <a:pPr marL="0" indent="0">
              <a:buNone/>
            </a:pPr>
            <a:endParaRPr lang="en-US" sz="2800"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grpSp>
        <p:nvGrpSpPr>
          <p:cNvPr id="5" name="Group 4"/>
          <p:cNvGrpSpPr/>
          <p:nvPr/>
        </p:nvGrpSpPr>
        <p:grpSpPr>
          <a:xfrm>
            <a:off x="4653491" y="6262993"/>
            <a:ext cx="3074686" cy="432365"/>
            <a:chOff x="2438400" y="5638800"/>
            <a:chExt cx="3074686" cy="432365"/>
          </a:xfrm>
        </p:grpSpPr>
        <p:pic>
          <p:nvPicPr>
            <p:cNvPr id="6" name="Picture 5" descr="hhs_logo.jp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438400" y="5638800"/>
              <a:ext cx="432365" cy="432365"/>
            </a:xfrm>
            <a:prstGeom prst="rect">
              <a:avLst/>
            </a:prstGeom>
          </p:spPr>
        </p:pic>
        <p:pic>
          <p:nvPicPr>
            <p:cNvPr id="8" name="Picture 7" descr="nlm_logo1.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343400" y="5638800"/>
              <a:ext cx="405517" cy="406247"/>
            </a:xfrm>
            <a:prstGeom prst="rect">
              <a:avLst/>
            </a:prstGeom>
          </p:spPr>
        </p:pic>
        <p:pic>
          <p:nvPicPr>
            <p:cNvPr id="10" name="Picture 9" descr="ncbi_logo1.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143500" y="5638800"/>
              <a:ext cx="369586" cy="410651"/>
            </a:xfrm>
            <a:prstGeom prst="rect">
              <a:avLst/>
            </a:prstGeom>
          </p:spPr>
        </p:pic>
        <p:pic>
          <p:nvPicPr>
            <p:cNvPr id="11" name="Picture 10" descr="Screen Shot 2014-07-25 at 3.20.46 PM.pn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3281362" y="5638800"/>
              <a:ext cx="681038" cy="426444"/>
            </a:xfrm>
            <a:prstGeom prst="rect">
              <a:avLst/>
            </a:prstGeom>
          </p:spPr>
        </p:pic>
      </p:grpSp>
      <p:sp>
        <p:nvSpPr>
          <p:cNvPr id="3" name="Slide Number Placeholder 2"/>
          <p:cNvSpPr>
            <a:spLocks noGrp="1"/>
          </p:cNvSpPr>
          <p:nvPr>
            <p:ph type="sldNum" sz="quarter" idx="12"/>
          </p:nvPr>
        </p:nvSpPr>
        <p:spPr/>
        <p:txBody>
          <a:bodyPr/>
          <a:lstStyle/>
          <a:p>
            <a:fld id="{6A1F20EB-77F1-5144-9AA2-E55F269913AE}" type="slidenum">
              <a:rPr lang="en-US" smtClean="0">
                <a:solidFill>
                  <a:prstClr val="black">
                    <a:tint val="75000"/>
                  </a:prstClr>
                </a:solidFill>
              </a:rPr>
              <a:pPr/>
              <a:t>0</a:t>
            </a:fld>
            <a:endParaRPr lang="en-US">
              <a:solidFill>
                <a:prstClr val="black">
                  <a:tint val="75000"/>
                </a:prstClr>
              </a:solidFill>
            </a:endParaRPr>
          </a:p>
        </p:txBody>
      </p:sp>
    </p:spTree>
    <p:extLst>
      <p:ext uri="{BB962C8B-B14F-4D97-AF65-F5344CB8AC3E}">
        <p14:creationId xmlns:p14="http://schemas.microsoft.com/office/powerpoint/2010/main" val="13066785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43248" y="1669865"/>
            <a:ext cx="10529602" cy="3046988"/>
          </a:xfrm>
          <a:prstGeom prst="rect">
            <a:avLst/>
          </a:prstGeom>
          <a:noFill/>
        </p:spPr>
        <p:txBody>
          <a:bodyPr wrap="square" rtlCol="0">
            <a:spAutoFit/>
          </a:bodyPr>
          <a:lstStyle/>
          <a:p>
            <a:r>
              <a:rPr lang="en-US" sz="3200" dirty="0"/>
              <a:t>In NCBI terms, </a:t>
            </a:r>
            <a:r>
              <a:rPr lang="en-US" sz="3200" dirty="0" smtClean="0"/>
              <a:t>the project </a:t>
            </a:r>
            <a:r>
              <a:rPr lang="en-US" sz="3200" dirty="0"/>
              <a:t>description is called a BioProject.</a:t>
            </a:r>
          </a:p>
          <a:p>
            <a:endParaRPr lang="en-US" sz="3200" dirty="0"/>
          </a:p>
          <a:p>
            <a:r>
              <a:rPr lang="en-US" sz="3200" dirty="0"/>
              <a:t>The sequences you </a:t>
            </a:r>
            <a:r>
              <a:rPr lang="en-US" sz="3200" dirty="0" smtClean="0"/>
              <a:t>are submitting are the data</a:t>
            </a:r>
            <a:r>
              <a:rPr lang="en-US" sz="3200" dirty="0"/>
              <a:t>.</a:t>
            </a:r>
          </a:p>
          <a:p>
            <a:endParaRPr lang="en-US" sz="3200" dirty="0"/>
          </a:p>
          <a:p>
            <a:r>
              <a:rPr lang="en-US" sz="3200" dirty="0"/>
              <a:t>The BioSample is a record of each sample and the information about the sample itself.</a:t>
            </a:r>
          </a:p>
        </p:txBody>
      </p:sp>
      <p:sp>
        <p:nvSpPr>
          <p:cNvPr id="3" name="Title 1"/>
          <p:cNvSpPr txBox="1">
            <a:spLocks/>
          </p:cNvSpPr>
          <p:nvPr/>
        </p:nvSpPr>
        <p:spPr>
          <a:xfrm>
            <a:off x="655389" y="339634"/>
            <a:ext cx="10972800" cy="1052670"/>
          </a:xfrm>
          <a:prstGeom prst="rect">
            <a:avLst/>
          </a:prstGeom>
        </p:spPr>
        <p:txBody>
          <a:bodyP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GB" altLang="en-US" b="1" dirty="0" smtClean="0">
                <a:solidFill>
                  <a:srgbClr val="000000"/>
                </a:solidFill>
                <a:latin typeface="Arial" panose="020B0604020202020204" pitchFamily="34" charset="0"/>
              </a:rPr>
              <a:t>BioProject, BioSample </a:t>
            </a:r>
            <a:br>
              <a:rPr lang="en-GB" altLang="en-US" b="1" dirty="0" smtClean="0">
                <a:solidFill>
                  <a:srgbClr val="000000"/>
                </a:solidFill>
                <a:latin typeface="Arial" panose="020B0604020202020204" pitchFamily="34" charset="0"/>
              </a:rPr>
            </a:br>
            <a:r>
              <a:rPr lang="en-GB" altLang="en-US" b="1" dirty="0" smtClean="0">
                <a:solidFill>
                  <a:srgbClr val="000000"/>
                </a:solidFill>
                <a:latin typeface="Arial" panose="020B0604020202020204" pitchFamily="34" charset="0"/>
              </a:rPr>
              <a:t>and data objects</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9</a:t>
            </a:fld>
            <a:endParaRPr lang="en-US" dirty="0"/>
          </a:p>
        </p:txBody>
      </p:sp>
    </p:spTree>
    <p:extLst>
      <p:ext uri="{BB962C8B-B14F-4D97-AF65-F5344CB8AC3E}">
        <p14:creationId xmlns:p14="http://schemas.microsoft.com/office/powerpoint/2010/main" val="4009923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931624" y="1611791"/>
            <a:ext cx="8328752" cy="12449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BioProject</a:t>
            </a:r>
            <a:endParaRPr lang="en-US" sz="4400" dirty="0"/>
          </a:p>
        </p:txBody>
      </p:sp>
      <p:sp>
        <p:nvSpPr>
          <p:cNvPr id="3" name="Rounded Rectangle 2"/>
          <p:cNvSpPr/>
          <p:nvPr/>
        </p:nvSpPr>
        <p:spPr>
          <a:xfrm>
            <a:off x="1743074" y="5385982"/>
            <a:ext cx="1101687" cy="64999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Data</a:t>
            </a:r>
            <a:endParaRPr lang="en-US" sz="2200" dirty="0"/>
          </a:p>
        </p:txBody>
      </p:sp>
      <p:sp>
        <p:nvSpPr>
          <p:cNvPr id="4" name="Rounded Rectangle 3"/>
          <p:cNvSpPr/>
          <p:nvPr/>
        </p:nvSpPr>
        <p:spPr>
          <a:xfrm>
            <a:off x="3641648" y="5385982"/>
            <a:ext cx="1101687" cy="64999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Data</a:t>
            </a:r>
            <a:endParaRPr lang="en-US" sz="2200" dirty="0"/>
          </a:p>
        </p:txBody>
      </p:sp>
      <p:sp>
        <p:nvSpPr>
          <p:cNvPr id="5" name="Rounded Rectangle 4"/>
          <p:cNvSpPr/>
          <p:nvPr/>
        </p:nvSpPr>
        <p:spPr>
          <a:xfrm>
            <a:off x="5540222" y="5385982"/>
            <a:ext cx="1101687" cy="64999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Data</a:t>
            </a:r>
            <a:endParaRPr lang="en-US" sz="2200" dirty="0"/>
          </a:p>
        </p:txBody>
      </p:sp>
      <p:sp>
        <p:nvSpPr>
          <p:cNvPr id="6" name="Rounded Rectangle 5"/>
          <p:cNvSpPr/>
          <p:nvPr/>
        </p:nvSpPr>
        <p:spPr>
          <a:xfrm>
            <a:off x="7438796" y="5385982"/>
            <a:ext cx="1101687" cy="64999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Data</a:t>
            </a:r>
            <a:endParaRPr lang="en-US" sz="2200" dirty="0"/>
          </a:p>
        </p:txBody>
      </p:sp>
      <p:sp>
        <p:nvSpPr>
          <p:cNvPr id="7" name="Rounded Rectangle 6"/>
          <p:cNvSpPr/>
          <p:nvPr/>
        </p:nvSpPr>
        <p:spPr>
          <a:xfrm>
            <a:off x="9337368" y="5385982"/>
            <a:ext cx="1101687" cy="64999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Data</a:t>
            </a:r>
            <a:endParaRPr lang="en-US" sz="2200" dirty="0"/>
          </a:p>
        </p:txBody>
      </p:sp>
      <p:sp>
        <p:nvSpPr>
          <p:cNvPr id="8" name="Rounded Rectangle 7"/>
          <p:cNvSpPr/>
          <p:nvPr/>
        </p:nvSpPr>
        <p:spPr>
          <a:xfrm>
            <a:off x="655389" y="3921201"/>
            <a:ext cx="1531345" cy="65366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BioSample</a:t>
            </a:r>
            <a:endParaRPr lang="en-US" sz="2200" dirty="0"/>
          </a:p>
        </p:txBody>
      </p:sp>
      <p:sp>
        <p:nvSpPr>
          <p:cNvPr id="9" name="Rounded Rectangle 8"/>
          <p:cNvSpPr/>
          <p:nvPr/>
        </p:nvSpPr>
        <p:spPr>
          <a:xfrm>
            <a:off x="2990391" y="3921201"/>
            <a:ext cx="1531345" cy="65366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BioSample</a:t>
            </a:r>
            <a:endParaRPr lang="en-US" sz="2200" dirty="0"/>
          </a:p>
        </p:txBody>
      </p:sp>
      <p:sp>
        <p:nvSpPr>
          <p:cNvPr id="10" name="Rounded Rectangle 9"/>
          <p:cNvSpPr/>
          <p:nvPr/>
        </p:nvSpPr>
        <p:spPr>
          <a:xfrm>
            <a:off x="5325393" y="3921201"/>
            <a:ext cx="1531345" cy="65366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BioSample</a:t>
            </a:r>
            <a:endParaRPr lang="en-US" sz="2200" dirty="0"/>
          </a:p>
        </p:txBody>
      </p:sp>
      <p:sp>
        <p:nvSpPr>
          <p:cNvPr id="11" name="Rounded Rectangle 10"/>
          <p:cNvSpPr/>
          <p:nvPr/>
        </p:nvSpPr>
        <p:spPr>
          <a:xfrm>
            <a:off x="9995397" y="3921201"/>
            <a:ext cx="1531345" cy="65366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BioSample</a:t>
            </a:r>
            <a:endParaRPr lang="en-US" sz="2200" dirty="0"/>
          </a:p>
        </p:txBody>
      </p:sp>
      <p:sp>
        <p:nvSpPr>
          <p:cNvPr id="12" name="Rounded Rectangle 11"/>
          <p:cNvSpPr/>
          <p:nvPr/>
        </p:nvSpPr>
        <p:spPr>
          <a:xfrm>
            <a:off x="7660395" y="3921201"/>
            <a:ext cx="1531345" cy="65366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BioSample</a:t>
            </a:r>
            <a:endParaRPr lang="en-US" sz="2200" dirty="0"/>
          </a:p>
        </p:txBody>
      </p:sp>
      <p:cxnSp>
        <p:nvCxnSpPr>
          <p:cNvPr id="16" name="Straight Connector 15"/>
          <p:cNvCxnSpPr>
            <a:stCxn id="2" idx="2"/>
            <a:endCxn id="8" idx="0"/>
          </p:cNvCxnSpPr>
          <p:nvPr/>
        </p:nvCxnSpPr>
        <p:spPr>
          <a:xfrm flipH="1">
            <a:off x="1421062" y="2856697"/>
            <a:ext cx="4674938" cy="1064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2" idx="2"/>
            <a:endCxn id="9" idx="0"/>
          </p:cNvCxnSpPr>
          <p:nvPr/>
        </p:nvCxnSpPr>
        <p:spPr>
          <a:xfrm flipH="1">
            <a:off x="3756064" y="2856697"/>
            <a:ext cx="2339936" cy="1064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2" idx="2"/>
            <a:endCxn id="10" idx="0"/>
          </p:cNvCxnSpPr>
          <p:nvPr/>
        </p:nvCxnSpPr>
        <p:spPr>
          <a:xfrm flipH="1">
            <a:off x="6091066" y="2856697"/>
            <a:ext cx="4934" cy="1064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 idx="2"/>
            <a:endCxn id="12" idx="0"/>
          </p:cNvCxnSpPr>
          <p:nvPr/>
        </p:nvCxnSpPr>
        <p:spPr>
          <a:xfrm>
            <a:off x="6096000" y="2856697"/>
            <a:ext cx="2330068" cy="1064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 idx="2"/>
            <a:endCxn id="11" idx="0"/>
          </p:cNvCxnSpPr>
          <p:nvPr/>
        </p:nvCxnSpPr>
        <p:spPr>
          <a:xfrm>
            <a:off x="6096000" y="2856697"/>
            <a:ext cx="4665070" cy="1064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8" idx="2"/>
            <a:endCxn id="3" idx="0"/>
          </p:cNvCxnSpPr>
          <p:nvPr/>
        </p:nvCxnSpPr>
        <p:spPr>
          <a:xfrm>
            <a:off x="1421062" y="4574869"/>
            <a:ext cx="872856" cy="811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9" idx="2"/>
            <a:endCxn id="4" idx="0"/>
          </p:cNvCxnSpPr>
          <p:nvPr/>
        </p:nvCxnSpPr>
        <p:spPr>
          <a:xfrm>
            <a:off x="3756064" y="4574869"/>
            <a:ext cx="436428" cy="811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0" idx="2"/>
            <a:endCxn id="5" idx="0"/>
          </p:cNvCxnSpPr>
          <p:nvPr/>
        </p:nvCxnSpPr>
        <p:spPr>
          <a:xfrm>
            <a:off x="6091066" y="4574869"/>
            <a:ext cx="0" cy="811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2" idx="2"/>
            <a:endCxn id="6" idx="0"/>
          </p:cNvCxnSpPr>
          <p:nvPr/>
        </p:nvCxnSpPr>
        <p:spPr>
          <a:xfrm flipH="1">
            <a:off x="7989640" y="4574869"/>
            <a:ext cx="436428" cy="811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1" idx="2"/>
            <a:endCxn id="7" idx="0"/>
          </p:cNvCxnSpPr>
          <p:nvPr/>
        </p:nvCxnSpPr>
        <p:spPr>
          <a:xfrm flipH="1">
            <a:off x="9888212" y="4574869"/>
            <a:ext cx="872858" cy="811113"/>
          </a:xfrm>
          <a:prstGeom prst="line">
            <a:avLst/>
          </a:prstGeom>
        </p:spPr>
        <p:style>
          <a:lnRef idx="1">
            <a:schemeClr val="accent1"/>
          </a:lnRef>
          <a:fillRef idx="0">
            <a:schemeClr val="accent1"/>
          </a:fillRef>
          <a:effectRef idx="0">
            <a:schemeClr val="accent1"/>
          </a:effectRef>
          <a:fontRef idx="minor">
            <a:schemeClr val="tx1"/>
          </a:fontRef>
        </p:style>
      </p:cxnSp>
      <p:sp>
        <p:nvSpPr>
          <p:cNvPr id="23" name="Title 1"/>
          <p:cNvSpPr txBox="1">
            <a:spLocks/>
          </p:cNvSpPr>
          <p:nvPr/>
        </p:nvSpPr>
        <p:spPr>
          <a:xfrm>
            <a:off x="655389" y="421547"/>
            <a:ext cx="10972800" cy="970757"/>
          </a:xfrm>
          <a:prstGeom prst="rect">
            <a:avLst/>
          </a:prstGeom>
        </p:spPr>
        <p:txBody>
          <a:bodyP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en-US" b="1" dirty="0" smtClean="0">
                <a:solidFill>
                  <a:srgbClr val="000000"/>
                </a:solidFill>
                <a:latin typeface="Arial" panose="020B0604020202020204" pitchFamily="34" charset="0"/>
              </a:rPr>
              <a:t>Organization of BioProject, BioSample </a:t>
            </a:r>
            <a:br>
              <a:rPr lang="en-GB" altLang="en-US" b="1" dirty="0" smtClean="0">
                <a:solidFill>
                  <a:srgbClr val="000000"/>
                </a:solidFill>
                <a:latin typeface="Arial" panose="020B0604020202020204" pitchFamily="34" charset="0"/>
              </a:rPr>
            </a:br>
            <a:r>
              <a:rPr lang="en-GB" altLang="en-US" b="1" dirty="0" smtClean="0">
                <a:solidFill>
                  <a:srgbClr val="000000"/>
                </a:solidFill>
                <a:latin typeface="Arial" panose="020B0604020202020204" pitchFamily="34" charset="0"/>
              </a:rPr>
              <a:t>and data objects</a:t>
            </a:r>
            <a:endParaRPr lang="en-US" dirty="0"/>
          </a:p>
        </p:txBody>
      </p:sp>
      <p:sp>
        <p:nvSpPr>
          <p:cNvPr id="13" name="Date Placeholder 1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14" name="Slide Number Placeholder 13"/>
          <p:cNvSpPr>
            <a:spLocks noGrp="1"/>
          </p:cNvSpPr>
          <p:nvPr>
            <p:ph type="sldNum" sz="quarter" idx="12"/>
          </p:nvPr>
        </p:nvSpPr>
        <p:spPr/>
        <p:txBody>
          <a:bodyPr/>
          <a:lstStyle/>
          <a:p>
            <a:fld id="{4CF642F0-C061-497F-B55D-D03A474A922D}" type="slidenum">
              <a:rPr lang="en-US" smtClean="0"/>
              <a:pPr/>
              <a:t>10</a:t>
            </a:fld>
            <a:endParaRPr lang="en-US" dirty="0"/>
          </a:p>
        </p:txBody>
      </p:sp>
    </p:spTree>
    <p:extLst>
      <p:ext uri="{BB962C8B-B14F-4D97-AF65-F5344CB8AC3E}">
        <p14:creationId xmlns:p14="http://schemas.microsoft.com/office/powerpoint/2010/main" val="1448744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1415" y="1268790"/>
            <a:ext cx="10908747" cy="4031873"/>
          </a:xfrm>
          <a:prstGeom prst="rect">
            <a:avLst/>
          </a:prstGeom>
          <a:noFill/>
        </p:spPr>
        <p:txBody>
          <a:bodyPr wrap="square" rtlCol="0">
            <a:spAutoFit/>
          </a:bodyPr>
          <a:lstStyle/>
          <a:p>
            <a:r>
              <a:rPr lang="en-US" sz="3200" dirty="0" smtClean="0"/>
              <a:t>Sample - the </a:t>
            </a:r>
            <a:r>
              <a:rPr lang="en-US" sz="3200" dirty="0"/>
              <a:t>physical biological specimen from which your experimental data are derived. </a:t>
            </a:r>
            <a:endParaRPr lang="en-US" sz="3200" dirty="0" smtClean="0"/>
          </a:p>
          <a:p>
            <a:endParaRPr lang="en-US" sz="3200" dirty="0" smtClean="0"/>
          </a:p>
          <a:p>
            <a:r>
              <a:rPr lang="en-US" sz="3200" dirty="0" smtClean="0"/>
              <a:t>BioSample  - the record that stores </a:t>
            </a:r>
            <a:r>
              <a:rPr lang="en-US" sz="3200" dirty="0"/>
              <a:t>the </a:t>
            </a:r>
            <a:r>
              <a:rPr lang="en-US" sz="3200" dirty="0" smtClean="0"/>
              <a:t>information about the sample</a:t>
            </a:r>
          </a:p>
          <a:p>
            <a:endParaRPr lang="en-US" sz="3200" dirty="0"/>
          </a:p>
          <a:p>
            <a:r>
              <a:rPr lang="en-US" sz="3200" dirty="0" smtClean="0"/>
              <a:t>We refer to the information as “metadata”, since it is </a:t>
            </a:r>
            <a:r>
              <a:rPr lang="en-US" sz="3200" dirty="0"/>
              <a:t>a set of data that describes </a:t>
            </a:r>
            <a:r>
              <a:rPr lang="en-US" sz="3200" dirty="0" smtClean="0"/>
              <a:t>your data.</a:t>
            </a:r>
          </a:p>
        </p:txBody>
      </p:sp>
      <p:sp>
        <p:nvSpPr>
          <p:cNvPr id="3" name="Title 1"/>
          <p:cNvSpPr>
            <a:spLocks noGrp="1"/>
          </p:cNvSpPr>
          <p:nvPr>
            <p:ph type="title"/>
          </p:nvPr>
        </p:nvSpPr>
        <p:spPr>
          <a:xfrm>
            <a:off x="609600" y="133350"/>
            <a:ext cx="10972800" cy="868362"/>
          </a:xfrm>
        </p:spPr>
        <p:txBody>
          <a:bodyPr/>
          <a:lstStyle/>
          <a:p>
            <a:pPr algn="ctr"/>
            <a:r>
              <a:rPr lang="en-GB" altLang="en-US" b="1" dirty="0" smtClean="0">
                <a:solidFill>
                  <a:srgbClr val="000000"/>
                </a:solidFill>
                <a:latin typeface="Arial" panose="020B0604020202020204" pitchFamily="34" charset="0"/>
              </a:rPr>
              <a:t>What is a BioSample?</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11</a:t>
            </a:fld>
            <a:endParaRPr lang="en-US" dirty="0"/>
          </a:p>
        </p:txBody>
      </p:sp>
    </p:spTree>
    <p:extLst>
      <p:ext uri="{BB962C8B-B14F-4D97-AF65-F5344CB8AC3E}">
        <p14:creationId xmlns:p14="http://schemas.microsoft.com/office/powerpoint/2010/main" val="3352949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73315" y="1497390"/>
            <a:ext cx="10908747" cy="4031873"/>
          </a:xfrm>
          <a:prstGeom prst="rect">
            <a:avLst/>
          </a:prstGeom>
          <a:noFill/>
        </p:spPr>
        <p:txBody>
          <a:bodyPr wrap="square" rtlCol="0">
            <a:spAutoFit/>
          </a:bodyPr>
          <a:lstStyle/>
          <a:p>
            <a:r>
              <a:rPr lang="en-US" sz="3200" dirty="0" smtClean="0"/>
              <a:t>A single biological specimen can be used to generate different kinds of data.</a:t>
            </a:r>
          </a:p>
          <a:p>
            <a:r>
              <a:rPr lang="en-US" sz="3200" dirty="0"/>
              <a:t>	</a:t>
            </a:r>
            <a:r>
              <a:rPr lang="en-US" sz="3200" dirty="0" smtClean="0"/>
              <a:t>Genomic sequence</a:t>
            </a:r>
          </a:p>
          <a:p>
            <a:r>
              <a:rPr lang="en-US" sz="3200" dirty="0"/>
              <a:t>	</a:t>
            </a:r>
            <a:r>
              <a:rPr lang="en-US" sz="3200" dirty="0" smtClean="0"/>
              <a:t>RNA Transcripts</a:t>
            </a:r>
          </a:p>
          <a:p>
            <a:r>
              <a:rPr lang="en-US" sz="3200" dirty="0" smtClean="0"/>
              <a:t>	Expression data</a:t>
            </a:r>
          </a:p>
          <a:p>
            <a:endParaRPr lang="en-US" sz="3200" dirty="0"/>
          </a:p>
          <a:p>
            <a:r>
              <a:rPr lang="en-US" sz="3200" dirty="0" smtClean="0"/>
              <a:t>The BioSamples database serves as the master record for the sample information.</a:t>
            </a:r>
          </a:p>
        </p:txBody>
      </p:sp>
      <p:sp>
        <p:nvSpPr>
          <p:cNvPr id="3" name="Title 1"/>
          <p:cNvSpPr>
            <a:spLocks noGrp="1"/>
          </p:cNvSpPr>
          <p:nvPr>
            <p:ph type="title"/>
          </p:nvPr>
        </p:nvSpPr>
        <p:spPr>
          <a:xfrm>
            <a:off x="609600" y="133350"/>
            <a:ext cx="10972800" cy="868362"/>
          </a:xfrm>
        </p:spPr>
        <p:txBody>
          <a:bodyPr>
            <a:normAutofit/>
          </a:bodyPr>
          <a:lstStyle/>
          <a:p>
            <a:pPr algn="ctr"/>
            <a:r>
              <a:rPr lang="en-GB" altLang="en-US" b="1" dirty="0" smtClean="0">
                <a:solidFill>
                  <a:srgbClr val="000000"/>
                </a:solidFill>
                <a:latin typeface="Arial" panose="020B0604020202020204" pitchFamily="34" charset="0"/>
              </a:rPr>
              <a:t>Why is a BioSample a separate record?</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12</a:t>
            </a:fld>
            <a:endParaRPr lang="en-US" dirty="0"/>
          </a:p>
        </p:txBody>
      </p:sp>
    </p:spTree>
    <p:extLst>
      <p:ext uri="{BB962C8B-B14F-4D97-AF65-F5344CB8AC3E}">
        <p14:creationId xmlns:p14="http://schemas.microsoft.com/office/powerpoint/2010/main" val="42617551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2299" y="1693323"/>
            <a:ext cx="10643901" cy="4031873"/>
          </a:xfrm>
          <a:prstGeom prst="rect">
            <a:avLst/>
          </a:prstGeom>
        </p:spPr>
        <p:txBody>
          <a:bodyPr wrap="square">
            <a:spAutoFit/>
          </a:bodyPr>
          <a:lstStyle/>
          <a:p>
            <a:r>
              <a:rPr lang="en-US" sz="3200" dirty="0" smtClean="0"/>
              <a:t>BioSample </a:t>
            </a:r>
            <a:r>
              <a:rPr lang="en-US" sz="3200" dirty="0"/>
              <a:t>submission is </a:t>
            </a:r>
            <a:r>
              <a:rPr lang="en-US" sz="3200" dirty="0" smtClean="0"/>
              <a:t>currently required </a:t>
            </a:r>
            <a:r>
              <a:rPr lang="en-US" sz="3200" dirty="0"/>
              <a:t>as part of data deposit to several NCBI primary data </a:t>
            </a:r>
            <a:r>
              <a:rPr lang="en-US" sz="3200" dirty="0" smtClean="0"/>
              <a:t>archives:</a:t>
            </a:r>
          </a:p>
          <a:p>
            <a:endParaRPr lang="en-US" sz="3200" dirty="0"/>
          </a:p>
          <a:p>
            <a:pPr marL="457200" indent="-457200">
              <a:buFont typeface="Arial" panose="020B0604020202020204" pitchFamily="34" charset="0"/>
              <a:buChar char="•"/>
            </a:pPr>
            <a:r>
              <a:rPr lang="en-US" sz="3200" dirty="0" smtClean="0"/>
              <a:t>SRA - </a:t>
            </a:r>
            <a:r>
              <a:rPr lang="en-US" sz="3200" dirty="0"/>
              <a:t>Sequence Read </a:t>
            </a:r>
            <a:r>
              <a:rPr lang="en-US" sz="3200" dirty="0" smtClean="0"/>
              <a:t>Archive</a:t>
            </a:r>
          </a:p>
          <a:p>
            <a:pPr marL="457200" indent="-457200">
              <a:buFont typeface="Arial" panose="020B0604020202020204" pitchFamily="34" charset="0"/>
              <a:buChar char="•"/>
            </a:pPr>
            <a:endParaRPr lang="en-US" sz="3200" dirty="0" smtClean="0"/>
          </a:p>
          <a:p>
            <a:pPr marL="457200" indent="-457200">
              <a:buFont typeface="Arial" panose="020B0604020202020204" pitchFamily="34" charset="0"/>
              <a:buChar char="•"/>
            </a:pPr>
            <a:r>
              <a:rPr lang="en-US" sz="3200" dirty="0" smtClean="0"/>
              <a:t>TSA - Transcriptome </a:t>
            </a:r>
            <a:r>
              <a:rPr lang="en-US" sz="3200" dirty="0"/>
              <a:t>Shotgun Assembly Sequence </a:t>
            </a:r>
            <a:r>
              <a:rPr lang="en-US" sz="3200" dirty="0" smtClean="0"/>
              <a:t>Database</a:t>
            </a:r>
          </a:p>
          <a:p>
            <a:pPr marL="457200" indent="-457200">
              <a:buFont typeface="Arial" panose="020B0604020202020204" pitchFamily="34" charset="0"/>
              <a:buChar char="•"/>
            </a:pPr>
            <a:endParaRPr lang="en-US" sz="3200" dirty="0" smtClean="0"/>
          </a:p>
          <a:p>
            <a:pPr marL="457200" indent="-457200">
              <a:buFont typeface="Arial" panose="020B0604020202020204" pitchFamily="34" charset="0"/>
              <a:buChar char="•"/>
            </a:pPr>
            <a:r>
              <a:rPr lang="en-US" sz="3200" dirty="0" smtClean="0"/>
              <a:t>WGS - Whole </a:t>
            </a:r>
            <a:r>
              <a:rPr lang="en-US" sz="3200" dirty="0"/>
              <a:t>Genome </a:t>
            </a:r>
            <a:r>
              <a:rPr lang="en-US" sz="3200" dirty="0" smtClean="0"/>
              <a:t>Shotgun</a:t>
            </a:r>
            <a:endParaRPr lang="en-US" sz="3200" dirty="0"/>
          </a:p>
        </p:txBody>
      </p:sp>
      <p:sp>
        <p:nvSpPr>
          <p:cNvPr id="5" name="Title 1"/>
          <p:cNvSpPr>
            <a:spLocks noGrp="1"/>
          </p:cNvSpPr>
          <p:nvPr>
            <p:ph type="title"/>
          </p:nvPr>
        </p:nvSpPr>
        <p:spPr>
          <a:xfrm>
            <a:off x="609600" y="133350"/>
            <a:ext cx="10972800" cy="868362"/>
          </a:xfrm>
        </p:spPr>
        <p:txBody>
          <a:bodyPr>
            <a:normAutofit fontScale="90000"/>
          </a:bodyPr>
          <a:lstStyle/>
          <a:p>
            <a:pPr algn="ctr"/>
            <a:r>
              <a:rPr lang="en-GB" altLang="en-US" b="1" dirty="0" smtClean="0">
                <a:solidFill>
                  <a:srgbClr val="000000"/>
                </a:solidFill>
                <a:latin typeface="Arial" panose="020B0604020202020204" pitchFamily="34" charset="0"/>
              </a:rPr>
              <a:t>When is it required to submit to the BioSample database?</a:t>
            </a:r>
            <a:endParaRPr lang="en-US"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13</a:t>
            </a:fld>
            <a:endParaRPr lang="en-US" dirty="0"/>
          </a:p>
        </p:txBody>
      </p:sp>
    </p:spTree>
    <p:extLst>
      <p:ext uri="{BB962C8B-B14F-4D97-AF65-F5344CB8AC3E}">
        <p14:creationId xmlns:p14="http://schemas.microsoft.com/office/powerpoint/2010/main" val="18601375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2563219486"/>
              </p:ext>
            </p:extLst>
          </p:nvPr>
        </p:nvGraphicFramePr>
        <p:xfrm>
          <a:off x="2115549" y="940526"/>
          <a:ext cx="7658282" cy="5957993"/>
        </p:xfrm>
        <a:graphic>
          <a:graphicData uri="http://schemas.openxmlformats.org/presentationml/2006/ole">
            <mc:AlternateContent xmlns:mc="http://schemas.openxmlformats.org/markup-compatibility/2006">
              <mc:Choice xmlns:v="urn:schemas-microsoft-com:vml" Requires="v">
                <p:oleObj spid="_x0000_s14378" name="Image" r:id="rId4" imgW="12583800" imgH="9790200" progId="Photoshop.Image.16">
                  <p:embed/>
                </p:oleObj>
              </mc:Choice>
              <mc:Fallback>
                <p:oleObj name="Image" r:id="rId4" imgW="12583800" imgH="9790200" progId="Photoshop.Image.16">
                  <p:embed/>
                  <p:pic>
                    <p:nvPicPr>
                      <p:cNvPr id="0" name=""/>
                      <p:cNvPicPr/>
                      <p:nvPr/>
                    </p:nvPicPr>
                    <p:blipFill>
                      <a:blip r:embed="rId5"/>
                      <a:stretch>
                        <a:fillRect/>
                      </a:stretch>
                    </p:blipFill>
                    <p:spPr>
                      <a:xfrm>
                        <a:off x="2115549" y="940526"/>
                        <a:ext cx="7658282" cy="5957993"/>
                      </a:xfrm>
                      <a:prstGeom prst="rect">
                        <a:avLst/>
                      </a:prstGeom>
                    </p:spPr>
                  </p:pic>
                </p:oleObj>
              </mc:Fallback>
            </mc:AlternateContent>
          </a:graphicData>
        </a:graphic>
      </p:graphicFrame>
      <p:sp>
        <p:nvSpPr>
          <p:cNvPr id="4" name="Title 1"/>
          <p:cNvSpPr>
            <a:spLocks noGrp="1"/>
          </p:cNvSpPr>
          <p:nvPr>
            <p:ph type="title"/>
          </p:nvPr>
        </p:nvSpPr>
        <p:spPr>
          <a:xfrm>
            <a:off x="609600" y="133350"/>
            <a:ext cx="10972800" cy="868362"/>
          </a:xfrm>
        </p:spPr>
        <p:txBody>
          <a:bodyPr/>
          <a:lstStyle/>
          <a:p>
            <a:pPr algn="ctr"/>
            <a:r>
              <a:rPr lang="en-GB" altLang="en-US" b="1" dirty="0">
                <a:solidFill>
                  <a:srgbClr val="000000"/>
                </a:solidFill>
                <a:latin typeface="Arial" panose="020B0604020202020204" pitchFamily="34" charset="0"/>
              </a:rPr>
              <a:t>Example BioSample </a:t>
            </a:r>
            <a:r>
              <a:rPr lang="en-GB" altLang="en-US" b="1" dirty="0" smtClean="0">
                <a:solidFill>
                  <a:srgbClr val="000000"/>
                </a:solidFill>
                <a:latin typeface="Arial" panose="020B0604020202020204" pitchFamily="34" charset="0"/>
              </a:rPr>
              <a:t>record</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14</a:t>
            </a:fld>
            <a:endParaRPr lang="en-US" dirty="0"/>
          </a:p>
        </p:txBody>
      </p:sp>
    </p:spTree>
    <p:extLst>
      <p:ext uri="{BB962C8B-B14F-4D97-AF65-F5344CB8AC3E}">
        <p14:creationId xmlns:p14="http://schemas.microsoft.com/office/powerpoint/2010/main" val="6498725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50638" y="1029238"/>
            <a:ext cx="9768066" cy="3539430"/>
          </a:xfrm>
          <a:prstGeom prst="rect">
            <a:avLst/>
          </a:prstGeom>
          <a:noFill/>
        </p:spPr>
        <p:txBody>
          <a:bodyPr wrap="square" rtlCol="0">
            <a:spAutoFit/>
          </a:bodyPr>
          <a:lstStyle/>
          <a:p>
            <a:r>
              <a:rPr lang="en-US" sz="2800" dirty="0" smtClean="0"/>
              <a:t>A </a:t>
            </a:r>
            <a:r>
              <a:rPr lang="en-US" sz="2800" dirty="0"/>
              <a:t>BioSample </a:t>
            </a:r>
            <a:r>
              <a:rPr lang="en-US" sz="2800" dirty="0" smtClean="0"/>
              <a:t>should hold the information for specimens that are distinct in some </a:t>
            </a:r>
            <a:r>
              <a:rPr lang="en-US" sz="2800" b="1" dirty="0" smtClean="0"/>
              <a:t>biologically meaningful </a:t>
            </a:r>
            <a:r>
              <a:rPr lang="en-US" sz="2800" dirty="0" smtClean="0"/>
              <a:t>way. </a:t>
            </a:r>
          </a:p>
          <a:p>
            <a:endParaRPr lang="en-US" sz="2800" dirty="0" smtClean="0"/>
          </a:p>
          <a:p>
            <a:pPr lvl="1" indent="-285750">
              <a:buFont typeface="Arial" panose="020B0604020202020204" pitchFamily="34" charset="0"/>
              <a:buChar char="•"/>
            </a:pPr>
            <a:r>
              <a:rPr lang="en-US" sz="2800" dirty="0" smtClean="0"/>
              <a:t>Different individuals</a:t>
            </a:r>
          </a:p>
          <a:p>
            <a:pPr lvl="1" indent="-285750">
              <a:buFont typeface="Arial" panose="020B0604020202020204" pitchFamily="34" charset="0"/>
              <a:buChar char="•"/>
            </a:pPr>
            <a:r>
              <a:rPr lang="en-US" sz="2800" dirty="0" smtClean="0"/>
              <a:t>Different tissues</a:t>
            </a:r>
          </a:p>
          <a:p>
            <a:pPr lvl="1" indent="-285750">
              <a:buFont typeface="Arial" panose="020B0604020202020204" pitchFamily="34" charset="0"/>
              <a:buChar char="•"/>
            </a:pPr>
            <a:r>
              <a:rPr lang="en-US" sz="2800" dirty="0" smtClean="0"/>
              <a:t>Different </a:t>
            </a:r>
            <a:r>
              <a:rPr lang="en-US" sz="2800" dirty="0"/>
              <a:t>time </a:t>
            </a:r>
            <a:r>
              <a:rPr lang="en-US" sz="2800" dirty="0" smtClean="0"/>
              <a:t>points</a:t>
            </a:r>
          </a:p>
          <a:p>
            <a:pPr lvl="1" indent="-285750">
              <a:buFont typeface="Arial" panose="020B0604020202020204" pitchFamily="34" charset="0"/>
              <a:buChar char="•"/>
            </a:pPr>
            <a:r>
              <a:rPr lang="en-US" sz="2800" dirty="0" smtClean="0"/>
              <a:t>Different treatments</a:t>
            </a:r>
          </a:p>
          <a:p>
            <a:pPr lvl="1" indent="-285750">
              <a:buFont typeface="Arial" panose="020B0604020202020204" pitchFamily="34" charset="0"/>
              <a:buChar char="•"/>
            </a:pPr>
            <a:r>
              <a:rPr lang="en-US" sz="2800" dirty="0" smtClean="0"/>
              <a:t>Anything else that is relevant to your study</a:t>
            </a:r>
            <a:endParaRPr lang="en-US" sz="2800" dirty="0"/>
          </a:p>
        </p:txBody>
      </p:sp>
      <p:sp>
        <p:nvSpPr>
          <p:cNvPr id="3" name="Title 1"/>
          <p:cNvSpPr>
            <a:spLocks noGrp="1"/>
          </p:cNvSpPr>
          <p:nvPr>
            <p:ph type="title"/>
          </p:nvPr>
        </p:nvSpPr>
        <p:spPr>
          <a:xfrm>
            <a:off x="609600" y="0"/>
            <a:ext cx="10972800" cy="868362"/>
          </a:xfrm>
        </p:spPr>
        <p:txBody>
          <a:bodyPr>
            <a:normAutofit/>
          </a:bodyPr>
          <a:lstStyle/>
          <a:p>
            <a:r>
              <a:rPr lang="en-US" b="1" dirty="0" smtClean="0"/>
              <a:t>When do I need an individual BioSample?</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15</a:t>
            </a:fld>
            <a:endParaRPr lang="en-US" dirty="0"/>
          </a:p>
        </p:txBody>
      </p:sp>
    </p:spTree>
    <p:extLst>
      <p:ext uri="{BB962C8B-B14F-4D97-AF65-F5344CB8AC3E}">
        <p14:creationId xmlns:p14="http://schemas.microsoft.com/office/powerpoint/2010/main" val="8356202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6" descr="http://ecx.images-amazon.com/images/I/312ktSWQKe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2619" y="2045695"/>
            <a:ext cx="1223281" cy="122328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ecx.images-amazon.com/images/I/312ktSWQKe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2184" y="2045695"/>
            <a:ext cx="1223281" cy="122328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http://ecx.images-amazon.com/images/I/312ktSWQKe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1749" y="2045695"/>
            <a:ext cx="1223281" cy="122328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http://ecx.images-amazon.com/images/I/312ktSWQKe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1313" y="2045695"/>
            <a:ext cx="1223281" cy="122328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p:cNvGraphicFramePr>
            <a:graphicFrameLocks noGrp="1"/>
          </p:cNvGraphicFramePr>
          <p:nvPr>
            <p:extLst/>
          </p:nvPr>
        </p:nvGraphicFramePr>
        <p:xfrm>
          <a:off x="1480843" y="3490751"/>
          <a:ext cx="8674661" cy="2643014"/>
        </p:xfrm>
        <a:graphic>
          <a:graphicData uri="http://schemas.openxmlformats.org/drawingml/2006/table">
            <a:tbl>
              <a:tblPr/>
              <a:tblGrid>
                <a:gridCol w="1918504"/>
                <a:gridCol w="2459288"/>
                <a:gridCol w="1197621"/>
                <a:gridCol w="3099248"/>
              </a:tblGrid>
              <a:tr h="543830">
                <a:tc>
                  <a:txBody>
                    <a:bodyPr/>
                    <a:lstStyle/>
                    <a:p>
                      <a:pPr algn="l" fontAlgn="b"/>
                      <a:r>
                        <a:rPr lang="en-US" sz="2000" b="1" i="0" u="sng" strike="noStrike" dirty="0" err="1">
                          <a:solidFill>
                            <a:srgbClr val="000000"/>
                          </a:solidFill>
                          <a:effectLst/>
                          <a:latin typeface="Calibri" panose="020F0502020204030204" pitchFamily="34" charset="0"/>
                        </a:rPr>
                        <a:t>sample_name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dirty="0">
                          <a:solidFill>
                            <a:srgbClr val="000000"/>
                          </a:solidFill>
                          <a:effectLst/>
                          <a:latin typeface="Calibri" panose="020F0502020204030204" pitchFamily="34" charset="0"/>
                        </a:rPr>
                        <a:t>organism</a:t>
                      </a:r>
                    </a:p>
                  </a:txBody>
                  <a:tcPr marL="9525" marR="9525" marT="9525" marB="0" anchor="b">
                    <a:lnL>
                      <a:noFill/>
                    </a:lnL>
                    <a:lnR>
                      <a:noFill/>
                    </a:lnR>
                    <a:lnT>
                      <a:noFill/>
                    </a:lnT>
                    <a:lnB>
                      <a:noFill/>
                    </a:lnB>
                  </a:tcPr>
                </a:tc>
                <a:tc>
                  <a:txBody>
                    <a:bodyPr/>
                    <a:lstStyle/>
                    <a:p>
                      <a:pPr algn="l" fontAlgn="b"/>
                      <a:r>
                        <a:rPr lang="en-US" sz="2000" b="1" i="0" u="sng" strike="noStrike" dirty="0" smtClean="0">
                          <a:solidFill>
                            <a:srgbClr val="000000"/>
                          </a:solidFill>
                          <a:effectLst/>
                          <a:latin typeface="Calibri" panose="020F0502020204030204" pitchFamily="34" charset="0"/>
                        </a:rPr>
                        <a:t>tissue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dirty="0" smtClean="0">
                          <a:solidFill>
                            <a:srgbClr val="000000"/>
                          </a:solidFill>
                          <a:effectLst/>
                          <a:latin typeface="Calibri" panose="020F0502020204030204" pitchFamily="34" charset="0"/>
                        </a:rPr>
                        <a:t>geo_loc_name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505762">
                <a:tc>
                  <a:txBody>
                    <a:bodyPr/>
                    <a:lstStyle/>
                    <a:p>
                      <a:pPr algn="l" fontAlgn="b"/>
                      <a:r>
                        <a:rPr lang="en-US" sz="2000" b="0" i="0" u="none" strike="noStrike">
                          <a:solidFill>
                            <a:srgbClr val="000000"/>
                          </a:solidFill>
                          <a:effectLst/>
                          <a:latin typeface="Calibri" panose="020F0502020204030204" pitchFamily="34" charset="0"/>
                        </a:rPr>
                        <a:t>mouse_1</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Mus musculus</a:t>
                      </a: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tail clip</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France: St. Lo</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505762">
                <a:tc>
                  <a:txBody>
                    <a:bodyPr/>
                    <a:lstStyle/>
                    <a:p>
                      <a:pPr algn="l" fontAlgn="b"/>
                      <a:r>
                        <a:rPr lang="en-US" sz="2000" b="0" i="0" u="none" strike="noStrike">
                          <a:solidFill>
                            <a:srgbClr val="000000"/>
                          </a:solidFill>
                          <a:effectLst/>
                          <a:latin typeface="Calibri" panose="020F0502020204030204" pitchFamily="34" charset="0"/>
                        </a:rPr>
                        <a:t>mouse_2</a:t>
                      </a: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Mus musculus</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tail clip</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Philippines: Mindanao</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543830">
                <a:tc>
                  <a:txBody>
                    <a:bodyPr/>
                    <a:lstStyle/>
                    <a:p>
                      <a:pPr algn="l" fontAlgn="b"/>
                      <a:r>
                        <a:rPr lang="en-US" sz="2000" b="0" i="0" u="none" strike="noStrike">
                          <a:solidFill>
                            <a:srgbClr val="000000"/>
                          </a:solidFill>
                          <a:effectLst/>
                          <a:latin typeface="Calibri" panose="020F0502020204030204" pitchFamily="34" charset="0"/>
                        </a:rPr>
                        <a:t>mouse_3</a:t>
                      </a: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Mus musculus</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tail clip</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New Guinea: Mount Hagen</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543830">
                <a:tc>
                  <a:txBody>
                    <a:bodyPr/>
                    <a:lstStyle/>
                    <a:p>
                      <a:pPr algn="l" fontAlgn="b"/>
                      <a:r>
                        <a:rPr lang="en-US" sz="2000" b="0" i="0" u="none" strike="noStrike" smtClean="0">
                          <a:solidFill>
                            <a:srgbClr val="000000"/>
                          </a:solidFill>
                          <a:effectLst/>
                          <a:latin typeface="Calibri" panose="020F0502020204030204" pitchFamily="34" charset="0"/>
                        </a:rPr>
                        <a:t>mouse_4</a:t>
                      </a:r>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Mus musculus</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tail clip</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smtClean="0">
                          <a:solidFill>
                            <a:srgbClr val="000000"/>
                          </a:solidFill>
                          <a:effectLst/>
                          <a:latin typeface="Calibri" panose="020F0502020204030204" pitchFamily="34" charset="0"/>
                        </a:rPr>
                        <a:t>Taiwan: Xinyi Township</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bl>
          </a:graphicData>
        </a:graphic>
      </p:graphicFrame>
      <p:sp>
        <p:nvSpPr>
          <p:cNvPr id="10" name="Title 1"/>
          <p:cNvSpPr>
            <a:spLocks noGrp="1"/>
          </p:cNvSpPr>
          <p:nvPr>
            <p:ph type="title"/>
          </p:nvPr>
        </p:nvSpPr>
        <p:spPr>
          <a:xfrm>
            <a:off x="609600" y="0"/>
            <a:ext cx="10972800" cy="868362"/>
          </a:xfrm>
        </p:spPr>
        <p:txBody>
          <a:bodyPr>
            <a:normAutofit/>
          </a:bodyPr>
          <a:lstStyle/>
          <a:p>
            <a:r>
              <a:rPr lang="en-US" b="1" dirty="0" smtClean="0"/>
              <a:t>Different individuals</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16</a:t>
            </a:fld>
            <a:endParaRPr lang="en-US" dirty="0"/>
          </a:p>
        </p:txBody>
      </p:sp>
    </p:spTree>
    <p:extLst>
      <p:ext uri="{BB962C8B-B14F-4D97-AF65-F5344CB8AC3E}">
        <p14:creationId xmlns:p14="http://schemas.microsoft.com/office/powerpoint/2010/main" val="28039583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orig02.deviantart.net/ca14/f/2007/101/0/2/human_heart_by_mutantenmai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923" y="2074510"/>
            <a:ext cx="556501" cy="75237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s-media-cache-ak0.pinimg.com/736x/d9/de/36/d9de369cf7106cf0e38b3ab511a255f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5638923" y="2922809"/>
            <a:ext cx="770345" cy="75237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image.spreadshirtmedia.com/image-server/v1/designs/12417885,width=178,height=178,version=1372819692/Stick-figure---drawing-childre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3284" y="1979728"/>
            <a:ext cx="1695450" cy="1695451"/>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a:xfrm>
            <a:off x="4539901" y="2922809"/>
            <a:ext cx="1099022" cy="247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539901" y="2575314"/>
            <a:ext cx="1099022" cy="179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Table 11"/>
          <p:cNvGraphicFramePr>
            <a:graphicFrameLocks noGrp="1"/>
          </p:cNvGraphicFramePr>
          <p:nvPr>
            <p:extLst/>
          </p:nvPr>
        </p:nvGraphicFramePr>
        <p:xfrm>
          <a:off x="1404160" y="4063761"/>
          <a:ext cx="8670423" cy="1252706"/>
        </p:xfrm>
        <a:graphic>
          <a:graphicData uri="http://schemas.openxmlformats.org/drawingml/2006/table">
            <a:tbl>
              <a:tblPr/>
              <a:tblGrid>
                <a:gridCol w="2268050"/>
                <a:gridCol w="2305751"/>
                <a:gridCol w="1343155"/>
                <a:gridCol w="2753467"/>
              </a:tblGrid>
              <a:tr h="500696">
                <a:tc>
                  <a:txBody>
                    <a:bodyPr/>
                    <a:lstStyle/>
                    <a:p>
                      <a:pPr algn="l" fontAlgn="b"/>
                      <a:r>
                        <a:rPr lang="en-US" sz="2000" b="1" i="0" u="sng" strike="noStrike" dirty="0" err="1">
                          <a:solidFill>
                            <a:srgbClr val="000000"/>
                          </a:solidFill>
                          <a:effectLst/>
                          <a:latin typeface="Calibri" panose="020F0502020204030204" pitchFamily="34" charset="0"/>
                        </a:rPr>
                        <a:t>sample_name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a:solidFill>
                            <a:srgbClr val="000000"/>
                          </a:solidFill>
                          <a:effectLst/>
                          <a:latin typeface="Calibri" panose="020F0502020204030204" pitchFamily="34" charset="0"/>
                        </a:rPr>
                        <a:t>organism</a:t>
                      </a:r>
                    </a:p>
                  </a:txBody>
                  <a:tcPr marL="9525" marR="9525" marT="9525" marB="0" anchor="b">
                    <a:lnL>
                      <a:noFill/>
                    </a:lnL>
                    <a:lnR>
                      <a:noFill/>
                    </a:lnR>
                    <a:lnT>
                      <a:noFill/>
                    </a:lnT>
                    <a:lnB>
                      <a:noFill/>
                    </a:lnB>
                  </a:tcPr>
                </a:tc>
                <a:tc>
                  <a:txBody>
                    <a:bodyPr/>
                    <a:lstStyle/>
                    <a:p>
                      <a:pPr algn="l" fontAlgn="b"/>
                      <a:r>
                        <a:rPr lang="en-US" sz="2000" b="1" i="0" u="sng" strike="noStrike">
                          <a:solidFill>
                            <a:srgbClr val="000000"/>
                          </a:solidFill>
                          <a:effectLst/>
                          <a:latin typeface="Calibri" panose="020F0502020204030204" pitchFamily="34" charset="0"/>
                        </a:rPr>
                        <a:t>tissue</a:t>
                      </a:r>
                    </a:p>
                  </a:txBody>
                  <a:tcPr marL="9525" marR="9525" marT="9525" marB="0" anchor="b">
                    <a:lnL>
                      <a:noFill/>
                    </a:lnL>
                    <a:lnR>
                      <a:noFill/>
                    </a:lnR>
                    <a:lnT>
                      <a:noFill/>
                    </a:lnT>
                    <a:lnB>
                      <a:noFill/>
                    </a:lnB>
                  </a:tcPr>
                </a:tc>
                <a:tc>
                  <a:txBody>
                    <a:bodyPr/>
                    <a:lstStyle/>
                    <a:p>
                      <a:pPr algn="l" fontAlgn="b"/>
                      <a:r>
                        <a:rPr lang="en-US" sz="2000" b="1" i="0" u="sng" strike="noStrike" dirty="0">
                          <a:solidFill>
                            <a:srgbClr val="000000"/>
                          </a:solidFill>
                          <a:effectLst/>
                          <a:latin typeface="Calibri" panose="020F0502020204030204" pitchFamily="34" charset="0"/>
                        </a:rPr>
                        <a:t>isolation_source</a:t>
                      </a:r>
                    </a:p>
                  </a:txBody>
                  <a:tcPr marL="9525" marR="9525" marT="9525" marB="0" anchor="b">
                    <a:lnL>
                      <a:noFill/>
                    </a:lnL>
                    <a:lnR>
                      <a:noFill/>
                    </a:lnR>
                    <a:lnT>
                      <a:noFill/>
                    </a:lnT>
                    <a:lnB>
                      <a:noFill/>
                    </a:lnB>
                  </a:tcPr>
                </a:tc>
              </a:tr>
              <a:tr h="372233">
                <a:tc>
                  <a:txBody>
                    <a:bodyPr/>
                    <a:lstStyle/>
                    <a:p>
                      <a:pPr algn="l" fontAlgn="b"/>
                      <a:r>
                        <a:rPr lang="en-US" sz="2000" b="0" i="0" u="none" strike="noStrike">
                          <a:solidFill>
                            <a:srgbClr val="000000"/>
                          </a:solidFill>
                          <a:effectLst/>
                          <a:latin typeface="Calibri" panose="020F0502020204030204" pitchFamily="34" charset="0"/>
                        </a:rPr>
                        <a:t>patientX_lung</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Homo sapiens</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lung</a:t>
                      </a:r>
                    </a:p>
                  </a:txBody>
                  <a:tcPr marL="9525" marR="9525" marT="9525" marB="0" anchor="b">
                    <a:lnL>
                      <a:noFill/>
                    </a:lnL>
                    <a:lnR>
                      <a:noFill/>
                    </a:lnR>
                    <a:lnT>
                      <a:noFill/>
                    </a:lnT>
                    <a:lnB>
                      <a:noFill/>
                    </a:lnB>
                  </a:tcPr>
                </a:tc>
                <a:tc>
                  <a:txBody>
                    <a:bodyPr/>
                    <a:lstStyle/>
                    <a:p>
                      <a:pPr algn="l" fontAlgn="b"/>
                      <a:r>
                        <a:rPr lang="en-US" sz="2000" b="0" i="0" u="none" strike="noStrike" dirty="0" err="1">
                          <a:solidFill>
                            <a:srgbClr val="000000"/>
                          </a:solidFill>
                          <a:effectLst/>
                          <a:latin typeface="Calibri" panose="020F0502020204030204" pitchFamily="34" charset="0"/>
                        </a:rPr>
                        <a:t>patient_X</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379777">
                <a:tc>
                  <a:txBody>
                    <a:bodyPr/>
                    <a:lstStyle/>
                    <a:p>
                      <a:pPr algn="l" fontAlgn="b"/>
                      <a:r>
                        <a:rPr lang="en-US" sz="2000" b="0" i="0" u="none" strike="noStrike">
                          <a:solidFill>
                            <a:srgbClr val="000000"/>
                          </a:solidFill>
                          <a:effectLst/>
                          <a:latin typeface="Calibri" panose="020F0502020204030204" pitchFamily="34" charset="0"/>
                        </a:rPr>
                        <a:t>patientX_heart</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Homo sapiens</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heart</a:t>
                      </a:r>
                    </a:p>
                  </a:txBody>
                  <a:tcPr marL="9525" marR="9525" marT="9525" marB="0" anchor="b">
                    <a:lnL>
                      <a:noFill/>
                    </a:lnL>
                    <a:lnR>
                      <a:noFill/>
                    </a:lnR>
                    <a:lnT>
                      <a:noFill/>
                    </a:lnT>
                    <a:lnB>
                      <a:noFill/>
                    </a:lnB>
                  </a:tcPr>
                </a:tc>
                <a:tc>
                  <a:txBody>
                    <a:bodyPr/>
                    <a:lstStyle/>
                    <a:p>
                      <a:pPr algn="l" fontAlgn="b"/>
                      <a:r>
                        <a:rPr lang="en-US" sz="2000" b="0" i="0" u="none" strike="noStrike" dirty="0" err="1">
                          <a:solidFill>
                            <a:srgbClr val="000000"/>
                          </a:solidFill>
                          <a:effectLst/>
                          <a:latin typeface="Calibri" panose="020F0502020204030204" pitchFamily="34" charset="0"/>
                        </a:rPr>
                        <a:t>patient_X</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bl>
          </a:graphicData>
        </a:graphic>
      </p:graphicFrame>
      <p:sp>
        <p:nvSpPr>
          <p:cNvPr id="14" name="Title 1"/>
          <p:cNvSpPr>
            <a:spLocks noGrp="1"/>
          </p:cNvSpPr>
          <p:nvPr>
            <p:ph type="title"/>
          </p:nvPr>
        </p:nvSpPr>
        <p:spPr>
          <a:xfrm>
            <a:off x="609600" y="0"/>
            <a:ext cx="10972800" cy="868362"/>
          </a:xfrm>
        </p:spPr>
        <p:txBody>
          <a:bodyPr>
            <a:normAutofit/>
          </a:bodyPr>
          <a:lstStyle/>
          <a:p>
            <a:r>
              <a:rPr lang="en-US" b="1" dirty="0"/>
              <a:t>Different tissues from the same individual</a:t>
            </a:r>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17</a:t>
            </a:fld>
            <a:endParaRPr lang="en-US" dirty="0"/>
          </a:p>
        </p:txBody>
      </p:sp>
    </p:spTree>
    <p:extLst>
      <p:ext uri="{BB962C8B-B14F-4D97-AF65-F5344CB8AC3E}">
        <p14:creationId xmlns:p14="http://schemas.microsoft.com/office/powerpoint/2010/main" val="21783122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6" descr="http://ecx.images-amazon.com/images/I/312ktSWQKe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54636" y="2593823"/>
            <a:ext cx="757957" cy="75795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http://ecx.images-amazon.com/images/I/312ktSWQKe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97203" y="2404367"/>
            <a:ext cx="947413" cy="94741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http://ecx.images-amazon.com/images/I/312ktSWQKeL.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29226" y="2170619"/>
            <a:ext cx="1181161" cy="118116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http://ecx.images-amazon.com/images/I/312ktSWQKeL.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88594" y="2028149"/>
            <a:ext cx="1323631" cy="132363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5" name="Table 14"/>
          <p:cNvGraphicFramePr>
            <a:graphicFrameLocks noGrp="1"/>
          </p:cNvGraphicFramePr>
          <p:nvPr>
            <p:extLst/>
          </p:nvPr>
        </p:nvGraphicFramePr>
        <p:xfrm>
          <a:off x="946769" y="3463914"/>
          <a:ext cx="9313934" cy="2799320"/>
        </p:xfrm>
        <a:graphic>
          <a:graphicData uri="http://schemas.openxmlformats.org/drawingml/2006/table">
            <a:tbl>
              <a:tblPr/>
              <a:tblGrid>
                <a:gridCol w="2742609"/>
                <a:gridCol w="1751150"/>
                <a:gridCol w="1877522"/>
                <a:gridCol w="1263717"/>
                <a:gridCol w="1678936"/>
              </a:tblGrid>
              <a:tr h="559864">
                <a:tc>
                  <a:txBody>
                    <a:bodyPr/>
                    <a:lstStyle/>
                    <a:p>
                      <a:pPr algn="l" fontAlgn="b"/>
                      <a:r>
                        <a:rPr lang="en-US" sz="2000" b="1" i="0" u="sng" strike="noStrike" dirty="0" err="1">
                          <a:solidFill>
                            <a:srgbClr val="000000"/>
                          </a:solidFill>
                          <a:effectLst/>
                          <a:latin typeface="Calibri" panose="020F0502020204030204" pitchFamily="34" charset="0"/>
                        </a:rPr>
                        <a:t>sample_name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dirty="0">
                          <a:solidFill>
                            <a:srgbClr val="000000"/>
                          </a:solidFill>
                          <a:effectLst/>
                          <a:latin typeface="Calibri" panose="020F0502020204030204" pitchFamily="34" charset="0"/>
                        </a:rPr>
                        <a:t>organism</a:t>
                      </a:r>
                    </a:p>
                  </a:txBody>
                  <a:tcPr marL="9525" marR="9525" marT="9525" marB="0" anchor="b">
                    <a:lnL>
                      <a:noFill/>
                    </a:lnL>
                    <a:lnR>
                      <a:noFill/>
                    </a:lnR>
                    <a:lnT>
                      <a:noFill/>
                    </a:lnT>
                    <a:lnB>
                      <a:noFill/>
                    </a:lnB>
                  </a:tcPr>
                </a:tc>
                <a:tc>
                  <a:txBody>
                    <a:bodyPr/>
                    <a:lstStyle/>
                    <a:p>
                      <a:pPr algn="l" fontAlgn="b"/>
                      <a:r>
                        <a:rPr lang="en-US" sz="2000" b="1" i="0" u="sng" strike="noStrike" dirty="0" smtClean="0">
                          <a:solidFill>
                            <a:srgbClr val="000000"/>
                          </a:solidFill>
                          <a:effectLst/>
                          <a:latin typeface="Calibri" panose="020F0502020204030204" pitchFamily="34" charset="0"/>
                        </a:rPr>
                        <a:t>tissue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a:solidFill>
                            <a:srgbClr val="000000"/>
                          </a:solidFill>
                          <a:effectLst/>
                          <a:latin typeface="Calibri" panose="020F0502020204030204" pitchFamily="34" charset="0"/>
                        </a:rPr>
                        <a:t>age</a:t>
                      </a:r>
                    </a:p>
                  </a:txBody>
                  <a:tcPr marL="9525" marR="9525" marT="9525" marB="0" anchor="b">
                    <a:lnL>
                      <a:noFill/>
                    </a:lnL>
                    <a:lnR>
                      <a:noFill/>
                    </a:lnR>
                    <a:lnT>
                      <a:noFill/>
                    </a:lnT>
                    <a:lnB>
                      <a:noFill/>
                    </a:lnB>
                  </a:tcPr>
                </a:tc>
                <a:tc>
                  <a:txBody>
                    <a:bodyPr/>
                    <a:lstStyle/>
                    <a:p>
                      <a:pPr algn="l" fontAlgn="b"/>
                      <a:r>
                        <a:rPr lang="en-US" sz="2000" b="1" i="0" u="sng" strike="noStrike" dirty="0" err="1">
                          <a:solidFill>
                            <a:srgbClr val="000000"/>
                          </a:solidFill>
                          <a:effectLst/>
                          <a:latin typeface="Calibri" panose="020F0502020204030204" pitchFamily="34" charset="0"/>
                        </a:rPr>
                        <a:t>collection_date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559864">
                <a:tc>
                  <a:txBody>
                    <a:bodyPr/>
                    <a:lstStyle/>
                    <a:p>
                      <a:pPr algn="l" fontAlgn="b"/>
                      <a:r>
                        <a:rPr lang="en-US" sz="2000" b="0" i="0" u="none" strike="noStrike" dirty="0">
                          <a:solidFill>
                            <a:srgbClr val="000000"/>
                          </a:solidFill>
                          <a:effectLst/>
                          <a:latin typeface="Calibri" panose="020F0502020204030204" pitchFamily="34" charset="0"/>
                        </a:rPr>
                        <a:t>mouse_AB134_time_1</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Mus musculus</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muscle biopsy</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1 month</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25-Sep-2011</a:t>
                      </a:r>
                    </a:p>
                  </a:txBody>
                  <a:tcPr marL="9525" marR="9525" marT="9525" marB="0" anchor="b">
                    <a:lnL>
                      <a:noFill/>
                    </a:lnL>
                    <a:lnR>
                      <a:noFill/>
                    </a:lnR>
                    <a:lnT>
                      <a:noFill/>
                    </a:lnT>
                    <a:lnB>
                      <a:noFill/>
                    </a:lnB>
                  </a:tcPr>
                </a:tc>
              </a:tr>
              <a:tr h="559864">
                <a:tc>
                  <a:txBody>
                    <a:bodyPr/>
                    <a:lstStyle/>
                    <a:p>
                      <a:pPr algn="l" fontAlgn="b"/>
                      <a:r>
                        <a:rPr lang="en-US" sz="2000" b="0" i="0" u="none" strike="noStrike">
                          <a:solidFill>
                            <a:srgbClr val="000000"/>
                          </a:solidFill>
                          <a:effectLst/>
                          <a:latin typeface="Calibri" panose="020F0502020204030204" pitchFamily="34" charset="0"/>
                        </a:rPr>
                        <a:t>mouse_AB134_time_2</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Mus musculus</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muscle biopsy</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2 months</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25-Oct-2011</a:t>
                      </a:r>
                    </a:p>
                  </a:txBody>
                  <a:tcPr marL="9525" marR="9525" marT="9525" marB="0" anchor="b">
                    <a:lnL>
                      <a:noFill/>
                    </a:lnL>
                    <a:lnR>
                      <a:noFill/>
                    </a:lnR>
                    <a:lnT>
                      <a:noFill/>
                    </a:lnT>
                    <a:lnB>
                      <a:noFill/>
                    </a:lnB>
                  </a:tcPr>
                </a:tc>
              </a:tr>
              <a:tr h="559864">
                <a:tc>
                  <a:txBody>
                    <a:bodyPr/>
                    <a:lstStyle/>
                    <a:p>
                      <a:pPr algn="l" fontAlgn="b"/>
                      <a:r>
                        <a:rPr lang="en-US" sz="2000" b="0" i="0" u="none" strike="noStrike">
                          <a:solidFill>
                            <a:srgbClr val="000000"/>
                          </a:solidFill>
                          <a:effectLst/>
                          <a:latin typeface="Calibri" panose="020F0502020204030204" pitchFamily="34" charset="0"/>
                        </a:rPr>
                        <a:t>mouse_AB134_time_3</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Mus musculus</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muscle biopsy</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3 months</a:t>
                      </a:r>
                    </a:p>
                  </a:txBody>
                  <a:tcPr marL="9525" marR="9525" marT="9525" marB="0" anchor="b">
                    <a:lnL>
                      <a:noFill/>
                    </a:lnL>
                    <a:lnR>
                      <a:noFill/>
                    </a:lnR>
                    <a:lnT>
                      <a:noFill/>
                    </a:lnT>
                    <a:lnB>
                      <a:noFill/>
                    </a:lnB>
                  </a:tcPr>
                </a:tc>
                <a:tc>
                  <a:txBody>
                    <a:bodyPr/>
                    <a:lstStyle/>
                    <a:p>
                      <a:pPr algn="r" fontAlgn="b"/>
                      <a:r>
                        <a:rPr lang="en-US" sz="2000" b="0" i="0" u="none" strike="noStrike">
                          <a:solidFill>
                            <a:srgbClr val="000000"/>
                          </a:solidFill>
                          <a:effectLst/>
                          <a:latin typeface="Calibri" panose="020F0502020204030204" pitchFamily="34" charset="0"/>
                        </a:rPr>
                        <a:t>26-Nov-2011</a:t>
                      </a:r>
                    </a:p>
                  </a:txBody>
                  <a:tcPr marL="9525" marR="9525" marT="9525" marB="0" anchor="b">
                    <a:lnL>
                      <a:noFill/>
                    </a:lnL>
                    <a:lnR>
                      <a:noFill/>
                    </a:lnR>
                    <a:lnT>
                      <a:noFill/>
                    </a:lnT>
                    <a:lnB>
                      <a:noFill/>
                    </a:lnB>
                  </a:tcPr>
                </a:tc>
              </a:tr>
              <a:tr h="559864">
                <a:tc>
                  <a:txBody>
                    <a:bodyPr/>
                    <a:lstStyle/>
                    <a:p>
                      <a:pPr algn="l" fontAlgn="b"/>
                      <a:r>
                        <a:rPr lang="en-US" sz="2000" b="0" i="0" u="none" strike="noStrike">
                          <a:solidFill>
                            <a:srgbClr val="000000"/>
                          </a:solidFill>
                          <a:effectLst/>
                          <a:latin typeface="Calibri" panose="020F0502020204030204" pitchFamily="34" charset="0"/>
                        </a:rPr>
                        <a:t>mouse_AB134_time_4</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Mus musculus</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muscle biopsy</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4 months</a:t>
                      </a:r>
                    </a:p>
                  </a:txBody>
                  <a:tcPr marL="9525" marR="9525" marT="9525"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24-Dec-2011</a:t>
                      </a:r>
                    </a:p>
                  </a:txBody>
                  <a:tcPr marL="9525" marR="9525" marT="9525" marB="0" anchor="b">
                    <a:lnL>
                      <a:noFill/>
                    </a:lnL>
                    <a:lnR>
                      <a:noFill/>
                    </a:lnR>
                    <a:lnT>
                      <a:noFill/>
                    </a:lnT>
                    <a:lnB>
                      <a:noFill/>
                    </a:lnB>
                  </a:tcPr>
                </a:tc>
              </a:tr>
            </a:tbl>
          </a:graphicData>
        </a:graphic>
      </p:graphicFrame>
      <p:cxnSp>
        <p:nvCxnSpPr>
          <p:cNvPr id="30" name="Straight Arrow Connector 29"/>
          <p:cNvCxnSpPr/>
          <p:nvPr/>
        </p:nvCxnSpPr>
        <p:spPr>
          <a:xfrm flipV="1">
            <a:off x="2777016" y="3167524"/>
            <a:ext cx="655764" cy="78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4709039" y="3145600"/>
            <a:ext cx="655764" cy="78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6874810" y="3144389"/>
            <a:ext cx="449362" cy="11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p:nvPr>
        </p:nvSpPr>
        <p:spPr>
          <a:xfrm>
            <a:off x="609600" y="0"/>
            <a:ext cx="10972800" cy="868362"/>
          </a:xfrm>
        </p:spPr>
        <p:txBody>
          <a:bodyPr>
            <a:normAutofit/>
          </a:bodyPr>
          <a:lstStyle/>
          <a:p>
            <a:r>
              <a:rPr lang="en-US" b="1" dirty="0"/>
              <a:t>Different </a:t>
            </a:r>
            <a:r>
              <a:rPr lang="en-US" b="1" dirty="0" smtClean="0"/>
              <a:t>time points for </a:t>
            </a:r>
            <a:r>
              <a:rPr lang="en-US" b="1" dirty="0"/>
              <a:t>the same individual</a:t>
            </a:r>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18</a:t>
            </a:fld>
            <a:endParaRPr lang="en-US" dirty="0"/>
          </a:p>
        </p:txBody>
      </p:sp>
    </p:spTree>
    <p:extLst>
      <p:ext uri="{BB962C8B-B14F-4D97-AF65-F5344CB8AC3E}">
        <p14:creationId xmlns:p14="http://schemas.microsoft.com/office/powerpoint/2010/main" val="2391772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smtClean="0"/>
              <a:t>Submitting </a:t>
            </a:r>
            <a:r>
              <a:rPr lang="en-US" sz="6000" dirty="0" err="1" smtClean="0"/>
              <a:t>BioSamples</a:t>
            </a:r>
            <a:r>
              <a:rPr lang="en-US" sz="6000" dirty="0" smtClean="0"/>
              <a:t/>
            </a:r>
            <a:br>
              <a:rPr lang="en-US" sz="6000" dirty="0" smtClean="0"/>
            </a:br>
            <a:r>
              <a:rPr lang="en-US" sz="6000" dirty="0" smtClean="0"/>
              <a:t>to NCBI</a:t>
            </a:r>
            <a:endParaRPr lang="en-US" sz="6000" dirty="0"/>
          </a:p>
        </p:txBody>
      </p:sp>
      <p:sp>
        <p:nvSpPr>
          <p:cNvPr id="3" name="Subtitle 2"/>
          <p:cNvSpPr>
            <a:spLocks noGrp="1"/>
          </p:cNvSpPr>
          <p:nvPr>
            <p:ph type="subTitle" idx="1"/>
          </p:nvPr>
        </p:nvSpPr>
        <p:spPr>
          <a:xfrm>
            <a:off x="1645920" y="3886200"/>
            <a:ext cx="8900160" cy="1752600"/>
          </a:xfrm>
        </p:spPr>
        <p:txBody>
          <a:bodyPr/>
          <a:lstStyle/>
          <a:p>
            <a:r>
              <a:rPr lang="en-US" b="1" dirty="0">
                <a:solidFill>
                  <a:schemeClr val="bg1">
                    <a:lumMod val="50000"/>
                  </a:schemeClr>
                </a:solidFill>
              </a:rPr>
              <a:t>https://submit.ncbi.nlm.nih.gov/subs/biosample/</a:t>
            </a:r>
          </a:p>
        </p:txBody>
      </p:sp>
    </p:spTree>
    <p:extLst>
      <p:ext uri="{BB962C8B-B14F-4D97-AF65-F5344CB8AC3E}">
        <p14:creationId xmlns:p14="http://schemas.microsoft.com/office/powerpoint/2010/main" val="11215793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Table 30"/>
          <p:cNvGraphicFramePr>
            <a:graphicFrameLocks noGrp="1"/>
          </p:cNvGraphicFramePr>
          <p:nvPr>
            <p:extLst>
              <p:ext uri="{D42A27DB-BD31-4B8C-83A1-F6EECF244321}">
                <p14:modId xmlns:p14="http://schemas.microsoft.com/office/powerpoint/2010/main" val="4262750474"/>
              </p:ext>
            </p:extLst>
          </p:nvPr>
        </p:nvGraphicFramePr>
        <p:xfrm>
          <a:off x="1844984" y="2993397"/>
          <a:ext cx="8480453" cy="1610971"/>
        </p:xfrm>
        <a:graphic>
          <a:graphicData uri="http://schemas.openxmlformats.org/drawingml/2006/table">
            <a:tbl>
              <a:tblPr/>
              <a:tblGrid>
                <a:gridCol w="1793884"/>
                <a:gridCol w="2321134"/>
                <a:gridCol w="1852647"/>
                <a:gridCol w="2512788"/>
              </a:tblGrid>
              <a:tr h="690739">
                <a:tc>
                  <a:txBody>
                    <a:bodyPr/>
                    <a:lstStyle/>
                    <a:p>
                      <a:pPr algn="l" fontAlgn="b"/>
                      <a:r>
                        <a:rPr lang="en-US" sz="2000" b="1" i="0" u="sng" strike="noStrike" dirty="0" err="1">
                          <a:solidFill>
                            <a:srgbClr val="000000"/>
                          </a:solidFill>
                          <a:effectLst/>
                          <a:latin typeface="Calibri" panose="020F0502020204030204" pitchFamily="34" charset="0"/>
                        </a:rPr>
                        <a:t>sample_name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a:solidFill>
                            <a:srgbClr val="000000"/>
                          </a:solidFill>
                          <a:effectLst/>
                          <a:latin typeface="Calibri" panose="020F0502020204030204" pitchFamily="34" charset="0"/>
                        </a:rPr>
                        <a:t>organism</a:t>
                      </a:r>
                    </a:p>
                  </a:txBody>
                  <a:tcPr marL="9525" marR="9525" marT="9525" marB="0" anchor="b">
                    <a:lnL>
                      <a:noFill/>
                    </a:lnL>
                    <a:lnR>
                      <a:noFill/>
                    </a:lnR>
                    <a:lnT>
                      <a:noFill/>
                    </a:lnT>
                    <a:lnB>
                      <a:noFill/>
                    </a:lnB>
                  </a:tcPr>
                </a:tc>
                <a:tc>
                  <a:txBody>
                    <a:bodyPr/>
                    <a:lstStyle/>
                    <a:p>
                      <a:pPr algn="l" fontAlgn="b"/>
                      <a:r>
                        <a:rPr lang="en-US" sz="2000" b="1" i="0" u="sng" strike="noStrike" dirty="0">
                          <a:solidFill>
                            <a:srgbClr val="000000"/>
                          </a:solidFill>
                          <a:effectLst/>
                          <a:latin typeface="Calibri" panose="020F0502020204030204" pitchFamily="34" charset="0"/>
                        </a:rPr>
                        <a:t>growth </a:t>
                      </a:r>
                      <a:r>
                        <a:rPr lang="en-US" sz="2000" b="1" i="0" u="sng" strike="noStrike" dirty="0" smtClean="0">
                          <a:solidFill>
                            <a:srgbClr val="000000"/>
                          </a:solidFill>
                          <a:effectLst/>
                          <a:latin typeface="Calibri" panose="020F0502020204030204" pitchFamily="34" charset="0"/>
                        </a:rPr>
                        <a:t>temp</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dirty="0" err="1">
                          <a:solidFill>
                            <a:srgbClr val="000000"/>
                          </a:solidFill>
                          <a:effectLst/>
                          <a:latin typeface="Calibri" panose="020F0502020204030204" pitchFamily="34" charset="0"/>
                        </a:rPr>
                        <a:t>AsFeS</a:t>
                      </a:r>
                      <a:r>
                        <a:rPr lang="en-US" sz="2000" b="1" i="0" u="sng" strike="noStrike" dirty="0">
                          <a:solidFill>
                            <a:srgbClr val="000000"/>
                          </a:solidFill>
                          <a:effectLst/>
                          <a:latin typeface="Calibri" panose="020F0502020204030204" pitchFamily="34" charset="0"/>
                        </a:rPr>
                        <a:t> concentration</a:t>
                      </a:r>
                    </a:p>
                  </a:txBody>
                  <a:tcPr marL="9525" marR="9525" marT="9525" marB="0" anchor="b">
                    <a:lnL>
                      <a:noFill/>
                    </a:lnL>
                    <a:lnR>
                      <a:noFill/>
                    </a:lnR>
                    <a:lnT>
                      <a:noFill/>
                    </a:lnT>
                    <a:lnB>
                      <a:noFill/>
                    </a:lnB>
                  </a:tcPr>
                </a:tc>
              </a:tr>
              <a:tr h="458986">
                <a:tc>
                  <a:txBody>
                    <a:bodyPr/>
                    <a:lstStyle/>
                    <a:p>
                      <a:pPr algn="l" fontAlgn="b"/>
                      <a:r>
                        <a:rPr lang="en-US" sz="2000" b="0" i="0" u="none" strike="noStrike">
                          <a:solidFill>
                            <a:srgbClr val="000000"/>
                          </a:solidFill>
                          <a:effectLst/>
                          <a:latin typeface="Calibri" panose="020F0502020204030204" pitchFamily="34" charset="0"/>
                        </a:rPr>
                        <a:t>low_culture</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Escherichia </a:t>
                      </a:r>
                      <a:r>
                        <a:rPr lang="en-US" sz="2000" b="0" i="0" u="none" strike="noStrike" dirty="0" smtClean="0">
                          <a:solidFill>
                            <a:srgbClr val="000000"/>
                          </a:solidFill>
                          <a:effectLst/>
                          <a:latin typeface="Calibri" panose="020F0502020204030204" pitchFamily="34" charset="0"/>
                        </a:rPr>
                        <a:t>coli</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37 C</a:t>
                      </a: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0.1 mM</a:t>
                      </a:r>
                    </a:p>
                  </a:txBody>
                  <a:tcPr marL="9525" marR="9525" marT="9525" marB="0" anchor="b">
                    <a:lnL>
                      <a:noFill/>
                    </a:lnL>
                    <a:lnR>
                      <a:noFill/>
                    </a:lnR>
                    <a:lnT>
                      <a:noFill/>
                    </a:lnT>
                    <a:lnB>
                      <a:noFill/>
                    </a:lnB>
                  </a:tcPr>
                </a:tc>
              </a:tr>
              <a:tr h="461246">
                <a:tc>
                  <a:txBody>
                    <a:bodyPr/>
                    <a:lstStyle/>
                    <a:p>
                      <a:pPr algn="l" fontAlgn="b"/>
                      <a:r>
                        <a:rPr lang="en-US" sz="2000" b="0" i="0" u="none" strike="noStrike">
                          <a:solidFill>
                            <a:srgbClr val="000000"/>
                          </a:solidFill>
                          <a:effectLst/>
                          <a:latin typeface="Calibri" panose="020F0502020204030204" pitchFamily="34" charset="0"/>
                        </a:rPr>
                        <a:t>high_culture</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Escherichia </a:t>
                      </a:r>
                      <a:r>
                        <a:rPr lang="en-US" sz="2000" b="0" i="0" u="none" strike="noStrike" dirty="0" smtClean="0">
                          <a:solidFill>
                            <a:srgbClr val="000000"/>
                          </a:solidFill>
                          <a:effectLst/>
                          <a:latin typeface="Calibri" panose="020F0502020204030204" pitchFamily="34" charset="0"/>
                        </a:rPr>
                        <a:t>coli</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37 C</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1.0 </a:t>
                      </a:r>
                      <a:r>
                        <a:rPr lang="en-US" sz="2000" b="0" i="0" u="none" strike="noStrike" dirty="0" err="1" smtClean="0">
                          <a:solidFill>
                            <a:srgbClr val="000000"/>
                          </a:solidFill>
                          <a:effectLst/>
                          <a:latin typeface="Calibri" panose="020F0502020204030204" pitchFamily="34" charset="0"/>
                        </a:rPr>
                        <a:t>mM</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bl>
          </a:graphicData>
        </a:graphic>
      </p:graphicFrame>
      <p:pic>
        <p:nvPicPr>
          <p:cNvPr id="9" name="Picture 8" descr="https://pixabay.com/static/uploads/photo/2014/04/03/11/36/petri-dish-311960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23897" y="2120013"/>
            <a:ext cx="1445742" cy="7228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https://pixabay.com/static/uploads/photo/2014/04/03/11/36/petri-dish-311960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535" y="2120012"/>
            <a:ext cx="1445742" cy="722871"/>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p:cNvSpPr>
            <a:spLocks noGrp="1"/>
          </p:cNvSpPr>
          <p:nvPr>
            <p:ph type="title"/>
          </p:nvPr>
        </p:nvSpPr>
        <p:spPr>
          <a:xfrm>
            <a:off x="609600" y="0"/>
            <a:ext cx="10972800" cy="868362"/>
          </a:xfrm>
        </p:spPr>
        <p:txBody>
          <a:bodyPr>
            <a:normAutofit/>
          </a:bodyPr>
          <a:lstStyle/>
          <a:p>
            <a:r>
              <a:rPr lang="en-US" b="1" dirty="0"/>
              <a:t>Different </a:t>
            </a:r>
            <a:r>
              <a:rPr lang="en-US" b="1" dirty="0" smtClean="0"/>
              <a:t>treatments of the </a:t>
            </a:r>
            <a:r>
              <a:rPr lang="en-US" b="1" dirty="0"/>
              <a:t>same </a:t>
            </a:r>
            <a:r>
              <a:rPr lang="en-US" b="1" dirty="0" smtClean="0"/>
              <a:t>organism</a:t>
            </a:r>
            <a:endParaRPr lang="en-US" b="1"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19</a:t>
            </a:fld>
            <a:endParaRPr lang="en-US" dirty="0"/>
          </a:p>
        </p:txBody>
      </p:sp>
    </p:spTree>
    <p:extLst>
      <p:ext uri="{BB962C8B-B14F-4D97-AF65-F5344CB8AC3E}">
        <p14:creationId xmlns:p14="http://schemas.microsoft.com/office/powerpoint/2010/main" val="34373765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s://pixabay.com/static/uploads/photo/2014/04/03/11/36/petri-dish-311960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77315" y="2312334"/>
            <a:ext cx="1061100" cy="5305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1" name="Table 30"/>
          <p:cNvGraphicFramePr>
            <a:graphicFrameLocks noGrp="1"/>
          </p:cNvGraphicFramePr>
          <p:nvPr>
            <p:extLst>
              <p:ext uri="{D42A27DB-BD31-4B8C-83A1-F6EECF244321}">
                <p14:modId xmlns:p14="http://schemas.microsoft.com/office/powerpoint/2010/main" val="545633831"/>
              </p:ext>
            </p:extLst>
          </p:nvPr>
        </p:nvGraphicFramePr>
        <p:xfrm>
          <a:off x="1844984" y="2993397"/>
          <a:ext cx="8480453" cy="1149725"/>
        </p:xfrm>
        <a:graphic>
          <a:graphicData uri="http://schemas.openxmlformats.org/drawingml/2006/table">
            <a:tbl>
              <a:tblPr/>
              <a:tblGrid>
                <a:gridCol w="1793884"/>
                <a:gridCol w="2321134"/>
                <a:gridCol w="1852647"/>
                <a:gridCol w="2512788"/>
              </a:tblGrid>
              <a:tr h="690739">
                <a:tc>
                  <a:txBody>
                    <a:bodyPr/>
                    <a:lstStyle/>
                    <a:p>
                      <a:pPr algn="l" fontAlgn="b"/>
                      <a:r>
                        <a:rPr lang="en-US" sz="2000" b="1" i="0" u="sng" strike="noStrike" dirty="0" err="1">
                          <a:solidFill>
                            <a:srgbClr val="000000"/>
                          </a:solidFill>
                          <a:effectLst/>
                          <a:latin typeface="Calibri" panose="020F0502020204030204" pitchFamily="34" charset="0"/>
                        </a:rPr>
                        <a:t>sample_name</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a:solidFill>
                            <a:srgbClr val="000000"/>
                          </a:solidFill>
                          <a:effectLst/>
                          <a:latin typeface="Calibri" panose="020F0502020204030204" pitchFamily="34" charset="0"/>
                        </a:rPr>
                        <a:t>organism</a:t>
                      </a:r>
                    </a:p>
                  </a:txBody>
                  <a:tcPr marL="9525" marR="9525" marT="9525" marB="0" anchor="b">
                    <a:lnL>
                      <a:noFill/>
                    </a:lnL>
                    <a:lnR>
                      <a:noFill/>
                    </a:lnR>
                    <a:lnT>
                      <a:noFill/>
                    </a:lnT>
                    <a:lnB>
                      <a:noFill/>
                    </a:lnB>
                  </a:tcPr>
                </a:tc>
                <a:tc>
                  <a:txBody>
                    <a:bodyPr/>
                    <a:lstStyle/>
                    <a:p>
                      <a:pPr algn="l" fontAlgn="b"/>
                      <a:r>
                        <a:rPr lang="en-US" sz="2000" b="1" i="0" u="sng" strike="noStrike" dirty="0">
                          <a:solidFill>
                            <a:srgbClr val="000000"/>
                          </a:solidFill>
                          <a:effectLst/>
                          <a:latin typeface="Calibri" panose="020F0502020204030204" pitchFamily="34" charset="0"/>
                        </a:rPr>
                        <a:t>growth </a:t>
                      </a:r>
                      <a:r>
                        <a:rPr lang="en-US" sz="2000" b="1" i="0" u="sng" strike="noStrike" dirty="0" smtClean="0">
                          <a:solidFill>
                            <a:srgbClr val="000000"/>
                          </a:solidFill>
                          <a:effectLst/>
                          <a:latin typeface="Calibri" panose="020F0502020204030204" pitchFamily="34" charset="0"/>
                        </a:rPr>
                        <a:t>temp</a:t>
                      </a:r>
                      <a:endParaRPr lang="en-US" sz="20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1" i="0" u="sng" strike="noStrike" dirty="0" err="1">
                          <a:solidFill>
                            <a:srgbClr val="000000"/>
                          </a:solidFill>
                          <a:effectLst/>
                          <a:latin typeface="Calibri" panose="020F0502020204030204" pitchFamily="34" charset="0"/>
                        </a:rPr>
                        <a:t>AsFeS</a:t>
                      </a:r>
                      <a:r>
                        <a:rPr lang="en-US" sz="2000" b="1" i="0" u="sng" strike="noStrike" dirty="0">
                          <a:solidFill>
                            <a:srgbClr val="000000"/>
                          </a:solidFill>
                          <a:effectLst/>
                          <a:latin typeface="Calibri" panose="020F0502020204030204" pitchFamily="34" charset="0"/>
                        </a:rPr>
                        <a:t> concentration</a:t>
                      </a:r>
                    </a:p>
                  </a:txBody>
                  <a:tcPr marL="9525" marR="9525" marT="9525" marB="0" anchor="b">
                    <a:lnL>
                      <a:noFill/>
                    </a:lnL>
                    <a:lnR>
                      <a:noFill/>
                    </a:lnR>
                    <a:lnT>
                      <a:noFill/>
                    </a:lnT>
                    <a:lnB>
                      <a:noFill/>
                    </a:lnB>
                  </a:tcPr>
                </a:tc>
              </a:tr>
              <a:tr h="458986">
                <a:tc>
                  <a:txBody>
                    <a:bodyPr/>
                    <a:lstStyle/>
                    <a:p>
                      <a:pPr algn="l" fontAlgn="b"/>
                      <a:r>
                        <a:rPr lang="en-US" sz="2000" b="0" i="0" u="none" strike="noStrike">
                          <a:solidFill>
                            <a:srgbClr val="000000"/>
                          </a:solidFill>
                          <a:effectLst/>
                          <a:latin typeface="Calibri" panose="020F0502020204030204" pitchFamily="34" charset="0"/>
                        </a:rPr>
                        <a:t>low_culture</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Escherichia </a:t>
                      </a:r>
                      <a:r>
                        <a:rPr lang="en-US" sz="2000" b="0" i="0" u="none" strike="noStrike" dirty="0" smtClean="0">
                          <a:solidFill>
                            <a:srgbClr val="000000"/>
                          </a:solidFill>
                          <a:effectLst/>
                          <a:latin typeface="Calibri" panose="020F0502020204030204" pitchFamily="34" charset="0"/>
                        </a:rPr>
                        <a:t>coli</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2000" b="0" i="0" u="none" strike="noStrike">
                          <a:solidFill>
                            <a:srgbClr val="000000"/>
                          </a:solidFill>
                          <a:effectLst/>
                          <a:latin typeface="Calibri" panose="020F0502020204030204" pitchFamily="34" charset="0"/>
                        </a:rPr>
                        <a:t>37 C</a:t>
                      </a:r>
                    </a:p>
                  </a:txBody>
                  <a:tcPr marL="9525" marR="9525" marT="9525" marB="0" anchor="b">
                    <a:lnL>
                      <a:noFill/>
                    </a:lnL>
                    <a:lnR>
                      <a:noFill/>
                    </a:lnR>
                    <a:lnT>
                      <a:noFill/>
                    </a:lnT>
                    <a:lnB>
                      <a:noFill/>
                    </a:lnB>
                  </a:tcPr>
                </a:tc>
                <a:tc>
                  <a:txBody>
                    <a:bodyPr/>
                    <a:lstStyle/>
                    <a:p>
                      <a:pPr algn="l" fontAlgn="b"/>
                      <a:r>
                        <a:rPr lang="en-US" sz="2000" b="0" i="0" u="none" strike="noStrike" dirty="0">
                          <a:solidFill>
                            <a:srgbClr val="000000"/>
                          </a:solidFill>
                          <a:effectLst/>
                          <a:latin typeface="Calibri" panose="020F0502020204030204" pitchFamily="34" charset="0"/>
                        </a:rPr>
                        <a:t>0.1 </a:t>
                      </a:r>
                      <a:r>
                        <a:rPr lang="en-US" sz="2000" b="0" i="0" u="none" strike="noStrike" dirty="0" err="1">
                          <a:solidFill>
                            <a:srgbClr val="000000"/>
                          </a:solidFill>
                          <a:effectLst/>
                          <a:latin typeface="Calibri" panose="020F0502020204030204" pitchFamily="34" charset="0"/>
                        </a:rPr>
                        <a:t>mM</a:t>
                      </a:r>
                      <a:endParaRPr lang="en-US"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bl>
          </a:graphicData>
        </a:graphic>
      </p:graphicFrame>
      <p:pic>
        <p:nvPicPr>
          <p:cNvPr id="7" name="Picture 8" descr="https://pixabay.com/static/uploads/photo/2014/04/03/11/36/petri-dish-311960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55999" y="2312334"/>
            <a:ext cx="1061100" cy="5305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https://pixabay.com/static/uploads/photo/2014/04/03/11/36/petri-dish-311960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4683" y="2312334"/>
            <a:ext cx="1061100" cy="5305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s://pixabay.com/static/uploads/photo/2014/04/03/11/36/petri-dish-311960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8631" y="2312334"/>
            <a:ext cx="1061100" cy="53055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609600" y="0"/>
            <a:ext cx="10972800" cy="1215348"/>
          </a:xfrm>
        </p:spPr>
        <p:txBody>
          <a:bodyPr>
            <a:normAutofit fontScale="90000"/>
          </a:bodyPr>
          <a:lstStyle/>
          <a:p>
            <a:r>
              <a:rPr lang="en-US" b="1" dirty="0" smtClean="0"/>
              <a:t>Multiple cultures of the same strain </a:t>
            </a:r>
            <a:br>
              <a:rPr lang="en-US" b="1" dirty="0" smtClean="0"/>
            </a:br>
            <a:r>
              <a:rPr lang="en-US" b="1" dirty="0" smtClean="0"/>
              <a:t>do not need separate BioSamples</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20</a:t>
            </a:fld>
            <a:endParaRPr lang="en-US" dirty="0"/>
          </a:p>
        </p:txBody>
      </p:sp>
    </p:spTree>
    <p:extLst>
      <p:ext uri="{BB962C8B-B14F-4D97-AF65-F5344CB8AC3E}">
        <p14:creationId xmlns:p14="http://schemas.microsoft.com/office/powerpoint/2010/main" val="5278865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media-cache-ak0.pinimg.com/736x/d9/de/36/d9de369cf7106cf0e38b3ab511a255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007159" y="2822367"/>
            <a:ext cx="1070602" cy="104562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image.spreadshirtmedia.com/image-server/v1/designs/12417885,width=178,height=178,version=1372819692/Stick-figure---drawing-childre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2902" y="1907779"/>
            <a:ext cx="2356286" cy="2356287"/>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a:xfrm>
            <a:off x="4112456" y="3496037"/>
            <a:ext cx="6006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Table 11"/>
          <p:cNvGraphicFramePr>
            <a:graphicFrameLocks noGrp="1"/>
          </p:cNvGraphicFramePr>
          <p:nvPr>
            <p:extLst>
              <p:ext uri="{D42A27DB-BD31-4B8C-83A1-F6EECF244321}">
                <p14:modId xmlns:p14="http://schemas.microsoft.com/office/powerpoint/2010/main" val="1410024661"/>
              </p:ext>
            </p:extLst>
          </p:nvPr>
        </p:nvGraphicFramePr>
        <p:xfrm>
          <a:off x="1778767" y="4668852"/>
          <a:ext cx="9579208" cy="1144667"/>
        </p:xfrm>
        <a:graphic>
          <a:graphicData uri="http://schemas.openxmlformats.org/drawingml/2006/table">
            <a:tbl>
              <a:tblPr/>
              <a:tblGrid>
                <a:gridCol w="2505775"/>
                <a:gridCol w="2547427"/>
                <a:gridCol w="1483937"/>
                <a:gridCol w="3042069"/>
              </a:tblGrid>
              <a:tr h="436839">
                <a:tc>
                  <a:txBody>
                    <a:bodyPr/>
                    <a:lstStyle/>
                    <a:p>
                      <a:pPr algn="l" fontAlgn="b"/>
                      <a:r>
                        <a:rPr lang="en-US" sz="2800" b="1" i="0" u="sng" strike="noStrike" dirty="0" err="1">
                          <a:solidFill>
                            <a:srgbClr val="000000"/>
                          </a:solidFill>
                          <a:effectLst/>
                          <a:latin typeface="Calibri" panose="020F0502020204030204" pitchFamily="34" charset="0"/>
                        </a:rPr>
                        <a:t>sample_name</a:t>
                      </a:r>
                      <a:endParaRPr lang="en-US" sz="2800" b="1" i="0" u="sng" strike="noStrike" dirty="0">
                        <a:solidFill>
                          <a:srgbClr val="000000"/>
                        </a:solidFill>
                        <a:effectLst/>
                        <a:latin typeface="Calibri" panose="020F0502020204030204" pitchFamily="34" charset="0"/>
                      </a:endParaRPr>
                    </a:p>
                  </a:txBody>
                  <a:tcPr marL="13238" marR="13238" marT="13238" marB="0" anchor="b">
                    <a:lnL>
                      <a:noFill/>
                    </a:lnL>
                    <a:lnR>
                      <a:noFill/>
                    </a:lnR>
                    <a:lnT>
                      <a:noFill/>
                    </a:lnT>
                    <a:lnB>
                      <a:noFill/>
                    </a:lnB>
                  </a:tcPr>
                </a:tc>
                <a:tc>
                  <a:txBody>
                    <a:bodyPr/>
                    <a:lstStyle/>
                    <a:p>
                      <a:pPr algn="l" fontAlgn="b"/>
                      <a:r>
                        <a:rPr lang="en-US" sz="2800" b="1" i="0" u="sng" strike="noStrike" dirty="0">
                          <a:solidFill>
                            <a:srgbClr val="000000"/>
                          </a:solidFill>
                          <a:effectLst/>
                          <a:latin typeface="Calibri" panose="020F0502020204030204" pitchFamily="34" charset="0"/>
                        </a:rPr>
                        <a:t>organism</a:t>
                      </a:r>
                    </a:p>
                  </a:txBody>
                  <a:tcPr marL="13238" marR="13238" marT="13238" marB="0" anchor="b">
                    <a:lnL>
                      <a:noFill/>
                    </a:lnL>
                    <a:lnR>
                      <a:noFill/>
                    </a:lnR>
                    <a:lnT>
                      <a:noFill/>
                    </a:lnT>
                    <a:lnB>
                      <a:noFill/>
                    </a:lnB>
                  </a:tcPr>
                </a:tc>
                <a:tc>
                  <a:txBody>
                    <a:bodyPr/>
                    <a:lstStyle/>
                    <a:p>
                      <a:pPr algn="l" fontAlgn="b"/>
                      <a:r>
                        <a:rPr lang="en-US" sz="2800" b="1" i="0" u="sng" strike="noStrike" dirty="0">
                          <a:solidFill>
                            <a:srgbClr val="000000"/>
                          </a:solidFill>
                          <a:effectLst/>
                          <a:latin typeface="Calibri" panose="020F0502020204030204" pitchFamily="34" charset="0"/>
                        </a:rPr>
                        <a:t>tissue</a:t>
                      </a:r>
                    </a:p>
                  </a:txBody>
                  <a:tcPr marL="13238" marR="13238" marT="13238" marB="0" anchor="b">
                    <a:lnL>
                      <a:noFill/>
                    </a:lnL>
                    <a:lnR>
                      <a:noFill/>
                    </a:lnR>
                    <a:lnT>
                      <a:noFill/>
                    </a:lnT>
                    <a:lnB>
                      <a:noFill/>
                    </a:lnB>
                  </a:tcPr>
                </a:tc>
                <a:tc>
                  <a:txBody>
                    <a:bodyPr/>
                    <a:lstStyle/>
                    <a:p>
                      <a:pPr algn="l" fontAlgn="b"/>
                      <a:r>
                        <a:rPr lang="en-US" sz="2800" b="1" i="0" u="sng" strike="noStrike" dirty="0">
                          <a:solidFill>
                            <a:srgbClr val="000000"/>
                          </a:solidFill>
                          <a:effectLst/>
                          <a:latin typeface="Calibri" panose="020F0502020204030204" pitchFamily="34" charset="0"/>
                        </a:rPr>
                        <a:t>isolation_source</a:t>
                      </a:r>
                    </a:p>
                  </a:txBody>
                  <a:tcPr marL="13238" marR="13238" marT="13238" marB="0" anchor="b">
                    <a:lnL>
                      <a:noFill/>
                    </a:lnL>
                    <a:lnR>
                      <a:noFill/>
                    </a:lnR>
                    <a:lnT>
                      <a:noFill/>
                    </a:lnT>
                    <a:lnB>
                      <a:noFill/>
                    </a:lnB>
                  </a:tcPr>
                </a:tc>
              </a:tr>
              <a:tr h="436839">
                <a:tc>
                  <a:txBody>
                    <a:bodyPr/>
                    <a:lstStyle/>
                    <a:p>
                      <a:pPr algn="l" fontAlgn="b"/>
                      <a:r>
                        <a:rPr lang="en-US" sz="2800" b="0" i="0" u="none" strike="noStrike">
                          <a:solidFill>
                            <a:srgbClr val="000000"/>
                          </a:solidFill>
                          <a:effectLst/>
                          <a:latin typeface="Calibri" panose="020F0502020204030204" pitchFamily="34" charset="0"/>
                        </a:rPr>
                        <a:t>patientX_lung</a:t>
                      </a:r>
                    </a:p>
                  </a:txBody>
                  <a:tcPr marL="13238" marR="13238" marT="13238" marB="0" anchor="b">
                    <a:lnL>
                      <a:noFill/>
                    </a:lnL>
                    <a:lnR>
                      <a:noFill/>
                    </a:lnR>
                    <a:lnT>
                      <a:noFill/>
                    </a:lnT>
                    <a:lnB>
                      <a:noFill/>
                    </a:lnB>
                  </a:tcPr>
                </a:tc>
                <a:tc>
                  <a:txBody>
                    <a:bodyPr/>
                    <a:lstStyle/>
                    <a:p>
                      <a:pPr algn="l" fontAlgn="b"/>
                      <a:r>
                        <a:rPr lang="en-US" sz="2800" b="0" i="0" u="none" strike="noStrike">
                          <a:solidFill>
                            <a:srgbClr val="000000"/>
                          </a:solidFill>
                          <a:effectLst/>
                          <a:latin typeface="Calibri" panose="020F0502020204030204" pitchFamily="34" charset="0"/>
                        </a:rPr>
                        <a:t>Homo sapiens</a:t>
                      </a:r>
                    </a:p>
                  </a:txBody>
                  <a:tcPr marL="13238" marR="13238" marT="13238" marB="0" anchor="b">
                    <a:lnL>
                      <a:noFill/>
                    </a:lnL>
                    <a:lnR>
                      <a:noFill/>
                    </a:lnR>
                    <a:lnT>
                      <a:noFill/>
                    </a:lnT>
                    <a:lnB>
                      <a:noFill/>
                    </a:lnB>
                  </a:tcPr>
                </a:tc>
                <a:tc>
                  <a:txBody>
                    <a:bodyPr/>
                    <a:lstStyle/>
                    <a:p>
                      <a:pPr algn="l" fontAlgn="b"/>
                      <a:r>
                        <a:rPr lang="en-US" sz="2800" b="0" i="0" u="none" strike="noStrike">
                          <a:solidFill>
                            <a:srgbClr val="000000"/>
                          </a:solidFill>
                          <a:effectLst/>
                          <a:latin typeface="Calibri" panose="020F0502020204030204" pitchFamily="34" charset="0"/>
                        </a:rPr>
                        <a:t>lung</a:t>
                      </a:r>
                    </a:p>
                  </a:txBody>
                  <a:tcPr marL="13238" marR="13238" marT="13238" marB="0" anchor="b">
                    <a:lnL>
                      <a:noFill/>
                    </a:lnL>
                    <a:lnR>
                      <a:noFill/>
                    </a:lnR>
                    <a:lnT>
                      <a:noFill/>
                    </a:lnT>
                    <a:lnB>
                      <a:noFill/>
                    </a:lnB>
                  </a:tcPr>
                </a:tc>
                <a:tc>
                  <a:txBody>
                    <a:bodyPr/>
                    <a:lstStyle/>
                    <a:p>
                      <a:pPr algn="l" fontAlgn="b"/>
                      <a:r>
                        <a:rPr lang="en-US" sz="2800" b="0" i="0" u="none" strike="noStrike" dirty="0" err="1">
                          <a:solidFill>
                            <a:srgbClr val="000000"/>
                          </a:solidFill>
                          <a:effectLst/>
                          <a:latin typeface="Calibri" panose="020F0502020204030204" pitchFamily="34" charset="0"/>
                        </a:rPr>
                        <a:t>patient_X</a:t>
                      </a:r>
                      <a:endParaRPr lang="en-US" sz="2800" b="0" i="0" u="none" strike="noStrike" dirty="0">
                        <a:solidFill>
                          <a:srgbClr val="000000"/>
                        </a:solidFill>
                        <a:effectLst/>
                        <a:latin typeface="Calibri" panose="020F0502020204030204" pitchFamily="34" charset="0"/>
                      </a:endParaRPr>
                    </a:p>
                  </a:txBody>
                  <a:tcPr marL="13238" marR="13238" marT="13238" marB="0" anchor="b">
                    <a:lnL>
                      <a:noFill/>
                    </a:lnL>
                    <a:lnR>
                      <a:noFill/>
                    </a:lnR>
                    <a:lnT>
                      <a:noFill/>
                    </a:lnT>
                    <a:lnB>
                      <a:noFill/>
                    </a:lnB>
                  </a:tcPr>
                </a:tc>
              </a:tr>
              <a:tr h="264751">
                <a:tc>
                  <a:txBody>
                    <a:bodyPr/>
                    <a:lstStyle/>
                    <a:p>
                      <a:pPr algn="l" fontAlgn="b"/>
                      <a:endParaRPr lang="en-US" sz="1500" b="0" i="0" u="none" strike="noStrike" dirty="0">
                        <a:solidFill>
                          <a:srgbClr val="000000"/>
                        </a:solidFill>
                        <a:effectLst/>
                        <a:latin typeface="Calibri" panose="020F0502020204030204" pitchFamily="34" charset="0"/>
                      </a:endParaRPr>
                    </a:p>
                  </a:txBody>
                  <a:tcPr marL="13238" marR="13238" marT="13238"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238" marR="13238" marT="13238"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panose="020F0502020204030204" pitchFamily="34" charset="0"/>
                      </a:endParaRPr>
                    </a:p>
                  </a:txBody>
                  <a:tcPr marL="13238" marR="13238" marT="13238"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panose="020F0502020204030204" pitchFamily="34" charset="0"/>
                      </a:endParaRPr>
                    </a:p>
                  </a:txBody>
                  <a:tcPr marL="13238" marR="13238" marT="13238" marB="0" anchor="b">
                    <a:lnL>
                      <a:noFill/>
                    </a:lnL>
                    <a:lnR>
                      <a:noFill/>
                    </a:lnR>
                    <a:lnT>
                      <a:noFill/>
                    </a:lnT>
                    <a:lnB>
                      <a:noFill/>
                    </a:lnB>
                  </a:tcPr>
                </a:tc>
              </a:tr>
            </a:tbl>
          </a:graphicData>
        </a:graphic>
      </p:graphicFrame>
      <p:cxnSp>
        <p:nvCxnSpPr>
          <p:cNvPr id="37" name="Straight Arrow Connector 36"/>
          <p:cNvCxnSpPr>
            <a:endCxn id="39" idx="1"/>
          </p:cNvCxnSpPr>
          <p:nvPr/>
        </p:nvCxnSpPr>
        <p:spPr>
          <a:xfrm>
            <a:off x="4371836" y="3558467"/>
            <a:ext cx="2865840" cy="51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8" idx="1"/>
          </p:cNvCxnSpPr>
          <p:nvPr/>
        </p:nvCxnSpPr>
        <p:spPr>
          <a:xfrm flipV="1">
            <a:off x="5071058" y="2981086"/>
            <a:ext cx="2166618" cy="3807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7237676" y="2781031"/>
            <a:ext cx="2304977" cy="400110"/>
          </a:xfrm>
          <a:prstGeom prst="rect">
            <a:avLst/>
          </a:prstGeom>
        </p:spPr>
        <p:txBody>
          <a:bodyPr wrap="square">
            <a:spAutoFit/>
          </a:bodyPr>
          <a:lstStyle/>
          <a:p>
            <a:r>
              <a:rPr lang="en-US" sz="2000" dirty="0" smtClean="0"/>
              <a:t>transcriptome</a:t>
            </a:r>
            <a:endParaRPr lang="en-US" sz="2000" dirty="0"/>
          </a:p>
        </p:txBody>
      </p:sp>
      <p:sp>
        <p:nvSpPr>
          <p:cNvPr id="39" name="Rectangle 38"/>
          <p:cNvSpPr/>
          <p:nvPr/>
        </p:nvSpPr>
        <p:spPr>
          <a:xfrm>
            <a:off x="7237676" y="3410009"/>
            <a:ext cx="1436668" cy="400110"/>
          </a:xfrm>
          <a:prstGeom prst="rect">
            <a:avLst/>
          </a:prstGeom>
        </p:spPr>
        <p:txBody>
          <a:bodyPr wrap="square">
            <a:spAutoFit/>
          </a:bodyPr>
          <a:lstStyle/>
          <a:p>
            <a:r>
              <a:rPr lang="en-US" sz="2000" dirty="0" smtClean="0"/>
              <a:t>genome</a:t>
            </a:r>
            <a:endParaRPr lang="en-US" sz="2000" dirty="0"/>
          </a:p>
        </p:txBody>
      </p:sp>
      <p:sp>
        <p:nvSpPr>
          <p:cNvPr id="46" name="Rectangle 45"/>
          <p:cNvSpPr/>
          <p:nvPr/>
        </p:nvSpPr>
        <p:spPr>
          <a:xfrm>
            <a:off x="6028028" y="2678405"/>
            <a:ext cx="887113" cy="400110"/>
          </a:xfrm>
          <a:prstGeom prst="rect">
            <a:avLst/>
          </a:prstGeom>
        </p:spPr>
        <p:txBody>
          <a:bodyPr wrap="square">
            <a:spAutoFit/>
          </a:bodyPr>
          <a:lstStyle/>
          <a:p>
            <a:r>
              <a:rPr lang="en-US" sz="2000" dirty="0" smtClean="0"/>
              <a:t>RNA</a:t>
            </a:r>
            <a:endParaRPr lang="en-US" sz="2000" dirty="0"/>
          </a:p>
        </p:txBody>
      </p:sp>
      <p:sp>
        <p:nvSpPr>
          <p:cNvPr id="47" name="Rectangle 46"/>
          <p:cNvSpPr/>
          <p:nvPr/>
        </p:nvSpPr>
        <p:spPr>
          <a:xfrm>
            <a:off x="6028028" y="3703457"/>
            <a:ext cx="911618" cy="400110"/>
          </a:xfrm>
          <a:prstGeom prst="rect">
            <a:avLst/>
          </a:prstGeom>
        </p:spPr>
        <p:txBody>
          <a:bodyPr wrap="square">
            <a:spAutoFit/>
          </a:bodyPr>
          <a:lstStyle/>
          <a:p>
            <a:r>
              <a:rPr lang="en-US" sz="2000" dirty="0" smtClean="0"/>
              <a:t>DNA</a:t>
            </a:r>
            <a:endParaRPr lang="en-US" sz="2000" dirty="0"/>
          </a:p>
        </p:txBody>
      </p:sp>
      <p:sp>
        <p:nvSpPr>
          <p:cNvPr id="15" name="Title 1"/>
          <p:cNvSpPr>
            <a:spLocks noGrp="1"/>
          </p:cNvSpPr>
          <p:nvPr>
            <p:ph type="title"/>
          </p:nvPr>
        </p:nvSpPr>
        <p:spPr>
          <a:xfrm>
            <a:off x="609600" y="0"/>
            <a:ext cx="10972800" cy="1215348"/>
          </a:xfrm>
        </p:spPr>
        <p:txBody>
          <a:bodyPr>
            <a:normAutofit fontScale="90000"/>
          </a:bodyPr>
          <a:lstStyle/>
          <a:p>
            <a:r>
              <a:rPr lang="en-US" b="1" dirty="0" smtClean="0"/>
              <a:t>Multiple data types from the same sample</a:t>
            </a:r>
            <a:br>
              <a:rPr lang="en-US" b="1" dirty="0" smtClean="0"/>
            </a:br>
            <a:r>
              <a:rPr lang="en-US" b="1" dirty="0" smtClean="0"/>
              <a:t>do not need separate BioSamples</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21</a:t>
            </a:fld>
            <a:endParaRPr lang="en-US" dirty="0"/>
          </a:p>
        </p:txBody>
      </p:sp>
    </p:spTree>
    <p:extLst>
      <p:ext uri="{BB962C8B-B14F-4D97-AF65-F5344CB8AC3E}">
        <p14:creationId xmlns:p14="http://schemas.microsoft.com/office/powerpoint/2010/main" val="133094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6" descr="http://ecx.images-amazon.com/images/I/312ktSWQKe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59047" y="2224056"/>
            <a:ext cx="1537605" cy="153760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Table 13"/>
          <p:cNvGraphicFramePr>
            <a:graphicFrameLocks noGrp="1"/>
          </p:cNvGraphicFramePr>
          <p:nvPr>
            <p:extLst>
              <p:ext uri="{D42A27DB-BD31-4B8C-83A1-F6EECF244321}">
                <p14:modId xmlns:p14="http://schemas.microsoft.com/office/powerpoint/2010/main" val="1063472760"/>
              </p:ext>
            </p:extLst>
          </p:nvPr>
        </p:nvGraphicFramePr>
        <p:xfrm>
          <a:off x="1472750" y="4487865"/>
          <a:ext cx="8754611" cy="1675688"/>
        </p:xfrm>
        <a:graphic>
          <a:graphicData uri="http://schemas.openxmlformats.org/drawingml/2006/table">
            <a:tbl>
              <a:tblPr/>
              <a:tblGrid>
                <a:gridCol w="1926297"/>
                <a:gridCol w="2181568"/>
                <a:gridCol w="2399729"/>
                <a:gridCol w="2247017"/>
              </a:tblGrid>
              <a:tr h="639087">
                <a:tc>
                  <a:txBody>
                    <a:bodyPr/>
                    <a:lstStyle/>
                    <a:p>
                      <a:pPr algn="l" fontAlgn="b"/>
                      <a:r>
                        <a:rPr lang="en-US" sz="2200" b="1" i="0" u="sng" strike="noStrike" dirty="0" err="1">
                          <a:solidFill>
                            <a:srgbClr val="000000"/>
                          </a:solidFill>
                          <a:effectLst/>
                          <a:latin typeface="Calibri" panose="020F0502020204030204" pitchFamily="34" charset="0"/>
                        </a:rPr>
                        <a:t>sample_name</a:t>
                      </a:r>
                      <a:endParaRPr lang="en-US" sz="2200" b="1" i="0" u="sng" strike="noStrike" dirty="0">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r>
                        <a:rPr lang="en-US" sz="2200" b="1" i="0" u="sng" strike="noStrike">
                          <a:solidFill>
                            <a:srgbClr val="000000"/>
                          </a:solidFill>
                          <a:effectLst/>
                          <a:latin typeface="Calibri" panose="020F0502020204030204" pitchFamily="34" charset="0"/>
                        </a:rPr>
                        <a:t>organism</a:t>
                      </a:r>
                    </a:p>
                  </a:txBody>
                  <a:tcPr marL="10624" marR="10624" marT="10624" marB="0" anchor="b">
                    <a:lnL>
                      <a:noFill/>
                    </a:lnL>
                    <a:lnR>
                      <a:noFill/>
                    </a:lnR>
                    <a:lnT>
                      <a:noFill/>
                    </a:lnT>
                    <a:lnB>
                      <a:noFill/>
                    </a:lnB>
                  </a:tcPr>
                </a:tc>
                <a:tc>
                  <a:txBody>
                    <a:bodyPr/>
                    <a:lstStyle/>
                    <a:p>
                      <a:pPr algn="l" fontAlgn="b"/>
                      <a:r>
                        <a:rPr lang="en-US" sz="2200" b="1" i="0" u="sng" strike="noStrike" dirty="0">
                          <a:solidFill>
                            <a:srgbClr val="000000"/>
                          </a:solidFill>
                          <a:effectLst/>
                          <a:latin typeface="Calibri" panose="020F0502020204030204" pitchFamily="34" charset="0"/>
                        </a:rPr>
                        <a:t>isolation source</a:t>
                      </a:r>
                    </a:p>
                  </a:txBody>
                  <a:tcPr marL="10624" marR="10624" marT="10624" marB="0" anchor="b">
                    <a:lnL>
                      <a:noFill/>
                    </a:lnL>
                    <a:lnR>
                      <a:noFill/>
                    </a:lnR>
                    <a:lnT>
                      <a:noFill/>
                    </a:lnT>
                    <a:lnB>
                      <a:noFill/>
                    </a:lnB>
                  </a:tcPr>
                </a:tc>
                <a:tc>
                  <a:txBody>
                    <a:bodyPr/>
                    <a:lstStyle/>
                    <a:p>
                      <a:pPr algn="l" fontAlgn="b"/>
                      <a:r>
                        <a:rPr lang="en-US" sz="2200" b="1" i="0" u="sng" strike="noStrike" dirty="0" err="1" smtClean="0">
                          <a:solidFill>
                            <a:srgbClr val="000000"/>
                          </a:solidFill>
                          <a:effectLst/>
                          <a:latin typeface="Calibri" panose="020F0502020204030204" pitchFamily="34" charset="0"/>
                        </a:rPr>
                        <a:t>Lab_ID_number</a:t>
                      </a:r>
                      <a:endParaRPr lang="en-US" sz="2200" b="1" i="0" u="sng" strike="noStrike" dirty="0">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r>
              <a:tr h="443804">
                <a:tc>
                  <a:txBody>
                    <a:bodyPr/>
                    <a:lstStyle/>
                    <a:p>
                      <a:pPr algn="l" fontAlgn="b"/>
                      <a:r>
                        <a:rPr lang="en-US" sz="2200" b="0" i="0" u="none" strike="noStrike">
                          <a:solidFill>
                            <a:srgbClr val="000000"/>
                          </a:solidFill>
                          <a:effectLst/>
                          <a:latin typeface="Calibri" panose="020F0502020204030204" pitchFamily="34" charset="0"/>
                        </a:rPr>
                        <a:t>mouse_1</a:t>
                      </a:r>
                    </a:p>
                  </a:txBody>
                  <a:tcPr marL="10624" marR="10624" marT="10624" marB="0" anchor="b">
                    <a:lnL>
                      <a:noFill/>
                    </a:lnL>
                    <a:lnR>
                      <a:noFill/>
                    </a:lnR>
                    <a:lnT>
                      <a:noFill/>
                    </a:lnT>
                    <a:lnB>
                      <a:noFill/>
                    </a:lnB>
                  </a:tcPr>
                </a:tc>
                <a:tc>
                  <a:txBody>
                    <a:bodyPr/>
                    <a:lstStyle/>
                    <a:p>
                      <a:pPr algn="l" fontAlgn="b"/>
                      <a:r>
                        <a:rPr lang="en-US" sz="2200" b="0" i="0" u="none" strike="noStrike">
                          <a:solidFill>
                            <a:srgbClr val="000000"/>
                          </a:solidFill>
                          <a:effectLst/>
                          <a:latin typeface="Calibri" panose="020F0502020204030204" pitchFamily="34" charset="0"/>
                        </a:rPr>
                        <a:t>Mus musculus</a:t>
                      </a:r>
                    </a:p>
                  </a:txBody>
                  <a:tcPr marL="10624" marR="10624" marT="10624" marB="0" anchor="b">
                    <a:lnL>
                      <a:noFill/>
                    </a:lnL>
                    <a:lnR>
                      <a:noFill/>
                    </a:lnR>
                    <a:lnT>
                      <a:noFill/>
                    </a:lnT>
                    <a:lnB>
                      <a:noFill/>
                    </a:lnB>
                  </a:tcPr>
                </a:tc>
                <a:tc>
                  <a:txBody>
                    <a:bodyPr/>
                    <a:lstStyle/>
                    <a:p>
                      <a:pPr algn="l" fontAlgn="b"/>
                      <a:r>
                        <a:rPr lang="en-US" sz="2200" b="0" i="0" u="none" strike="noStrike" dirty="0">
                          <a:solidFill>
                            <a:srgbClr val="000000"/>
                          </a:solidFill>
                          <a:effectLst/>
                          <a:latin typeface="Calibri" panose="020F0502020204030204" pitchFamily="34" charset="0"/>
                        </a:rPr>
                        <a:t>muscle biopsy</a:t>
                      </a:r>
                    </a:p>
                  </a:txBody>
                  <a:tcPr marL="10624" marR="10624" marT="10624" marB="0" anchor="b">
                    <a:lnL>
                      <a:noFill/>
                    </a:lnL>
                    <a:lnR>
                      <a:noFill/>
                    </a:lnR>
                    <a:lnT>
                      <a:noFill/>
                    </a:lnT>
                    <a:lnB>
                      <a:noFill/>
                    </a:lnB>
                  </a:tcPr>
                </a:tc>
                <a:tc>
                  <a:txBody>
                    <a:bodyPr/>
                    <a:lstStyle/>
                    <a:p>
                      <a:pPr algn="l" fontAlgn="b"/>
                      <a:r>
                        <a:rPr lang="en-US" sz="2200" b="0" i="0" u="none" strike="noStrike" dirty="0" smtClean="0">
                          <a:solidFill>
                            <a:srgbClr val="000000"/>
                          </a:solidFill>
                          <a:effectLst/>
                          <a:latin typeface="Calibri" panose="020F0502020204030204" pitchFamily="34" charset="0"/>
                        </a:rPr>
                        <a:t>AB134</a:t>
                      </a:r>
                      <a:endParaRPr lang="en-US" sz="2200" b="0" i="0" u="none" strike="noStrike" dirty="0">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r>
              <a:tr h="197599">
                <a:tc>
                  <a:txBody>
                    <a:bodyPr/>
                    <a:lstStyle/>
                    <a:p>
                      <a:pPr algn="l" fontAlgn="b"/>
                      <a:endParaRPr lang="en-US" sz="1200" b="0" i="0" u="none" strike="noStrike" dirty="0">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r>
              <a:tr h="197599">
                <a:tc>
                  <a:txBody>
                    <a:bodyPr/>
                    <a:lstStyle/>
                    <a:p>
                      <a:pPr algn="l" fontAlgn="b"/>
                      <a:endParaRPr lang="en-US" sz="1200" b="0" i="0" u="none" strike="noStrike">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r>
              <a:tr h="197599">
                <a:tc>
                  <a:txBody>
                    <a:bodyPr/>
                    <a:lstStyle/>
                    <a:p>
                      <a:pPr algn="l" fontAlgn="b"/>
                      <a:endParaRPr lang="en-US" sz="1200" b="0" i="0" u="none" strike="noStrike">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panose="020F0502020204030204" pitchFamily="34" charset="0"/>
                      </a:endParaRPr>
                    </a:p>
                  </a:txBody>
                  <a:tcPr marL="10624" marR="10624" marT="10624" marB="0" anchor="b">
                    <a:lnL>
                      <a:noFill/>
                    </a:lnL>
                    <a:lnR>
                      <a:noFill/>
                    </a:lnR>
                    <a:lnT>
                      <a:noFill/>
                    </a:lnT>
                    <a:lnB>
                      <a:noFill/>
                    </a:lnB>
                  </a:tcPr>
                </a:tc>
              </a:tr>
            </a:tbl>
          </a:graphicData>
        </a:graphic>
      </p:graphicFrame>
      <p:cxnSp>
        <p:nvCxnSpPr>
          <p:cNvPr id="28" name="Straight Arrow Connector 27"/>
          <p:cNvCxnSpPr>
            <a:endCxn id="42" idx="1"/>
          </p:cNvCxnSpPr>
          <p:nvPr/>
        </p:nvCxnSpPr>
        <p:spPr>
          <a:xfrm flipV="1">
            <a:off x="3744509" y="3242925"/>
            <a:ext cx="1099022" cy="2156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41" idx="1"/>
          </p:cNvCxnSpPr>
          <p:nvPr/>
        </p:nvCxnSpPr>
        <p:spPr>
          <a:xfrm flipV="1">
            <a:off x="3663068" y="2850696"/>
            <a:ext cx="1180463" cy="497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43" idx="1"/>
          </p:cNvCxnSpPr>
          <p:nvPr/>
        </p:nvCxnSpPr>
        <p:spPr>
          <a:xfrm>
            <a:off x="3663068" y="3532393"/>
            <a:ext cx="1180463" cy="1027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40" idx="1"/>
          </p:cNvCxnSpPr>
          <p:nvPr/>
        </p:nvCxnSpPr>
        <p:spPr>
          <a:xfrm flipV="1">
            <a:off x="3700709" y="2458467"/>
            <a:ext cx="1142822" cy="786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4843531" y="2258412"/>
            <a:ext cx="2113638" cy="400110"/>
          </a:xfrm>
          <a:prstGeom prst="rect">
            <a:avLst/>
          </a:prstGeom>
        </p:spPr>
        <p:txBody>
          <a:bodyPr wrap="square">
            <a:spAutoFit/>
          </a:bodyPr>
          <a:lstStyle/>
          <a:p>
            <a:r>
              <a:rPr lang="en-US" sz="2000" dirty="0" smtClean="0"/>
              <a:t>Sequencing run 1</a:t>
            </a:r>
            <a:endParaRPr lang="en-US" sz="2000" dirty="0"/>
          </a:p>
        </p:txBody>
      </p:sp>
      <p:sp>
        <p:nvSpPr>
          <p:cNvPr id="41" name="Rectangle 40"/>
          <p:cNvSpPr/>
          <p:nvPr/>
        </p:nvSpPr>
        <p:spPr>
          <a:xfrm>
            <a:off x="4843531" y="2650641"/>
            <a:ext cx="2113638" cy="400110"/>
          </a:xfrm>
          <a:prstGeom prst="rect">
            <a:avLst/>
          </a:prstGeom>
        </p:spPr>
        <p:txBody>
          <a:bodyPr wrap="square">
            <a:spAutoFit/>
          </a:bodyPr>
          <a:lstStyle/>
          <a:p>
            <a:r>
              <a:rPr lang="en-US" sz="2000" dirty="0" smtClean="0"/>
              <a:t>Sequencing run 2</a:t>
            </a:r>
            <a:endParaRPr lang="en-US" sz="2000" dirty="0"/>
          </a:p>
        </p:txBody>
      </p:sp>
      <p:sp>
        <p:nvSpPr>
          <p:cNvPr id="42" name="Rectangle 41"/>
          <p:cNvSpPr/>
          <p:nvPr/>
        </p:nvSpPr>
        <p:spPr>
          <a:xfrm>
            <a:off x="4843531" y="3042870"/>
            <a:ext cx="2113638" cy="400110"/>
          </a:xfrm>
          <a:prstGeom prst="rect">
            <a:avLst/>
          </a:prstGeom>
        </p:spPr>
        <p:txBody>
          <a:bodyPr wrap="square">
            <a:spAutoFit/>
          </a:bodyPr>
          <a:lstStyle/>
          <a:p>
            <a:r>
              <a:rPr lang="en-US" sz="2000" dirty="0" smtClean="0"/>
              <a:t>Sequencing run 3</a:t>
            </a:r>
            <a:endParaRPr lang="en-US" sz="2000" dirty="0"/>
          </a:p>
        </p:txBody>
      </p:sp>
      <p:sp>
        <p:nvSpPr>
          <p:cNvPr id="43" name="Rectangle 42"/>
          <p:cNvSpPr/>
          <p:nvPr/>
        </p:nvSpPr>
        <p:spPr>
          <a:xfrm>
            <a:off x="4843531" y="3435100"/>
            <a:ext cx="2113638" cy="400110"/>
          </a:xfrm>
          <a:prstGeom prst="rect">
            <a:avLst/>
          </a:prstGeom>
        </p:spPr>
        <p:txBody>
          <a:bodyPr wrap="square">
            <a:spAutoFit/>
          </a:bodyPr>
          <a:lstStyle/>
          <a:p>
            <a:r>
              <a:rPr lang="en-US" sz="2000" dirty="0" smtClean="0"/>
              <a:t>Sequencing run 4</a:t>
            </a:r>
            <a:endParaRPr lang="en-US" sz="2000" dirty="0"/>
          </a:p>
        </p:txBody>
      </p:sp>
      <p:sp>
        <p:nvSpPr>
          <p:cNvPr id="17" name="Title 1"/>
          <p:cNvSpPr>
            <a:spLocks noGrp="1"/>
          </p:cNvSpPr>
          <p:nvPr>
            <p:ph type="title"/>
          </p:nvPr>
        </p:nvSpPr>
        <p:spPr>
          <a:xfrm>
            <a:off x="609600" y="0"/>
            <a:ext cx="10972800" cy="1215348"/>
          </a:xfrm>
        </p:spPr>
        <p:txBody>
          <a:bodyPr>
            <a:normAutofit fontScale="90000"/>
          </a:bodyPr>
          <a:lstStyle/>
          <a:p>
            <a:r>
              <a:rPr lang="en-US" b="1" dirty="0" smtClean="0"/>
              <a:t>Technical replicates</a:t>
            </a:r>
            <a:br>
              <a:rPr lang="en-US" b="1" dirty="0" smtClean="0"/>
            </a:br>
            <a:r>
              <a:rPr lang="en-US" b="1" dirty="0" smtClean="0"/>
              <a:t>do not need separate BioSamples</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22</a:t>
            </a:fld>
            <a:endParaRPr lang="en-US" dirty="0"/>
          </a:p>
        </p:txBody>
      </p:sp>
    </p:spTree>
    <p:extLst>
      <p:ext uri="{BB962C8B-B14F-4D97-AF65-F5344CB8AC3E}">
        <p14:creationId xmlns:p14="http://schemas.microsoft.com/office/powerpoint/2010/main" val="28219702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11967" y="1524538"/>
            <a:ext cx="9768066" cy="3108543"/>
          </a:xfrm>
          <a:prstGeom prst="rect">
            <a:avLst/>
          </a:prstGeom>
          <a:noFill/>
        </p:spPr>
        <p:txBody>
          <a:bodyPr wrap="square" rtlCol="0">
            <a:spAutoFit/>
          </a:bodyPr>
          <a:lstStyle/>
          <a:p>
            <a:r>
              <a:rPr lang="en-US" sz="2800" dirty="0" smtClean="0"/>
              <a:t>Environmental or clinical samples that are expected to contain multiple organisms. </a:t>
            </a:r>
          </a:p>
          <a:p>
            <a:endParaRPr lang="en-US" sz="2800" dirty="0"/>
          </a:p>
          <a:p>
            <a:r>
              <a:rPr lang="en-US" sz="2800" dirty="0" smtClean="0"/>
              <a:t>Usually microbial (including archaea, </a:t>
            </a:r>
            <a:r>
              <a:rPr lang="en-US" sz="2800" dirty="0"/>
              <a:t>bacteria and fungi but not restricted to </a:t>
            </a:r>
            <a:r>
              <a:rPr lang="en-US" sz="2800" dirty="0" smtClean="0"/>
              <a:t>those)</a:t>
            </a:r>
          </a:p>
          <a:p>
            <a:endParaRPr lang="en-US" sz="2800" dirty="0"/>
          </a:p>
          <a:p>
            <a:r>
              <a:rPr lang="en-US" sz="2800" dirty="0" smtClean="0"/>
              <a:t>Metagenome can be thought of as a Microbiome</a:t>
            </a:r>
            <a:endParaRPr lang="en-US" sz="2800" dirty="0"/>
          </a:p>
        </p:txBody>
      </p:sp>
      <p:sp>
        <p:nvSpPr>
          <p:cNvPr id="4" name="Title 1"/>
          <p:cNvSpPr>
            <a:spLocks noGrp="1"/>
          </p:cNvSpPr>
          <p:nvPr>
            <p:ph type="title"/>
          </p:nvPr>
        </p:nvSpPr>
        <p:spPr>
          <a:xfrm>
            <a:off x="4238625" y="0"/>
            <a:ext cx="3714750" cy="1215348"/>
          </a:xfrm>
        </p:spPr>
        <p:txBody>
          <a:bodyPr>
            <a:normAutofit/>
          </a:bodyPr>
          <a:lstStyle/>
          <a:p>
            <a:r>
              <a:rPr lang="en-US" b="1" dirty="0" smtClean="0"/>
              <a:t>Metagenomes</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23</a:t>
            </a:fld>
            <a:endParaRPr lang="en-US" dirty="0"/>
          </a:p>
        </p:txBody>
      </p:sp>
    </p:spTree>
    <p:extLst>
      <p:ext uri="{BB962C8B-B14F-4D97-AF65-F5344CB8AC3E}">
        <p14:creationId xmlns:p14="http://schemas.microsoft.com/office/powerpoint/2010/main" val="30660220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22612745"/>
              </p:ext>
            </p:extLst>
          </p:nvPr>
        </p:nvGraphicFramePr>
        <p:xfrm>
          <a:off x="265095" y="4685665"/>
          <a:ext cx="11564955" cy="1266825"/>
        </p:xfrm>
        <a:graphic>
          <a:graphicData uri="http://schemas.openxmlformats.org/drawingml/2006/table">
            <a:tbl>
              <a:tblPr/>
              <a:tblGrid>
                <a:gridCol w="2213034"/>
                <a:gridCol w="2270624"/>
                <a:gridCol w="746752"/>
                <a:gridCol w="2473615"/>
                <a:gridCol w="2389605"/>
                <a:gridCol w="1471325"/>
              </a:tblGrid>
              <a:tr h="231435">
                <a:tc>
                  <a:txBody>
                    <a:bodyPr/>
                    <a:lstStyle/>
                    <a:p>
                      <a:pPr algn="l" fontAlgn="b"/>
                      <a:r>
                        <a:rPr lang="en-US" sz="1600" b="1" i="0" u="sng" strike="noStrike" dirty="0" err="1">
                          <a:solidFill>
                            <a:srgbClr val="000000"/>
                          </a:solidFill>
                          <a:effectLst/>
                          <a:latin typeface="Calibri" panose="020F0502020204030204" pitchFamily="34" charset="0"/>
                        </a:rPr>
                        <a:t>sample_name</a:t>
                      </a:r>
                      <a:endParaRPr lang="en-US" sz="16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600" b="1" i="0" u="sng" strike="noStrike">
                          <a:solidFill>
                            <a:srgbClr val="000000"/>
                          </a:solidFill>
                          <a:effectLst/>
                          <a:latin typeface="Calibri" panose="020F0502020204030204" pitchFamily="34" charset="0"/>
                        </a:rPr>
                        <a:t>organism</a:t>
                      </a:r>
                    </a:p>
                  </a:txBody>
                  <a:tcPr marL="9525" marR="9525" marT="9525" marB="0" anchor="b">
                    <a:lnL>
                      <a:noFill/>
                    </a:lnL>
                    <a:lnR>
                      <a:noFill/>
                    </a:lnR>
                    <a:lnT>
                      <a:noFill/>
                    </a:lnT>
                    <a:lnB>
                      <a:noFill/>
                    </a:lnB>
                  </a:tcPr>
                </a:tc>
                <a:tc>
                  <a:txBody>
                    <a:bodyPr/>
                    <a:lstStyle/>
                    <a:p>
                      <a:pPr algn="l" fontAlgn="b"/>
                      <a:r>
                        <a:rPr lang="en-US" sz="1600" b="1" i="0" u="sng" strike="noStrike">
                          <a:solidFill>
                            <a:srgbClr val="000000"/>
                          </a:solidFill>
                          <a:effectLst/>
                          <a:latin typeface="Calibri" panose="020F0502020204030204" pitchFamily="34" charset="0"/>
                        </a:rPr>
                        <a:t>depth</a:t>
                      </a:r>
                    </a:p>
                  </a:txBody>
                  <a:tcPr marL="9525" marR="9525" marT="9525" marB="0" anchor="b">
                    <a:lnL>
                      <a:noFill/>
                    </a:lnL>
                    <a:lnR>
                      <a:noFill/>
                    </a:lnR>
                    <a:lnT>
                      <a:noFill/>
                    </a:lnT>
                    <a:lnB>
                      <a:noFill/>
                    </a:lnB>
                  </a:tcPr>
                </a:tc>
                <a:tc>
                  <a:txBody>
                    <a:bodyPr/>
                    <a:lstStyle/>
                    <a:p>
                      <a:pPr algn="l" fontAlgn="b"/>
                      <a:r>
                        <a:rPr lang="en-US" sz="1600" b="1" i="0" u="sng" strike="noStrike" dirty="0">
                          <a:solidFill>
                            <a:srgbClr val="000000"/>
                          </a:solidFill>
                          <a:effectLst/>
                          <a:latin typeface="Calibri" panose="020F0502020204030204" pitchFamily="34" charset="0"/>
                        </a:rPr>
                        <a:t>geo_loc_name</a:t>
                      </a:r>
                    </a:p>
                  </a:txBody>
                  <a:tcPr marL="9525" marR="9525" marT="9525" marB="0" anchor="b">
                    <a:lnL>
                      <a:noFill/>
                    </a:lnL>
                    <a:lnR>
                      <a:noFill/>
                    </a:lnR>
                    <a:lnT>
                      <a:noFill/>
                    </a:lnT>
                    <a:lnB>
                      <a:noFill/>
                    </a:lnB>
                  </a:tcPr>
                </a:tc>
                <a:tc>
                  <a:txBody>
                    <a:bodyPr/>
                    <a:lstStyle/>
                    <a:p>
                      <a:pPr algn="l" fontAlgn="b"/>
                      <a:r>
                        <a:rPr lang="en-US" sz="1600" b="1" i="0" u="sng" strike="noStrike">
                          <a:solidFill>
                            <a:srgbClr val="000000"/>
                          </a:solidFill>
                          <a:effectLst/>
                          <a:latin typeface="Calibri" panose="020F0502020204030204" pitchFamily="34" charset="0"/>
                        </a:rPr>
                        <a:t>lat_lon</a:t>
                      </a:r>
                    </a:p>
                  </a:txBody>
                  <a:tcPr marL="9525" marR="9525" marT="9525" marB="0" anchor="b">
                    <a:lnL>
                      <a:noFill/>
                    </a:lnL>
                    <a:lnR>
                      <a:noFill/>
                    </a:lnR>
                    <a:lnT>
                      <a:noFill/>
                    </a:lnT>
                    <a:lnB>
                      <a:noFill/>
                    </a:lnB>
                  </a:tcPr>
                </a:tc>
                <a:tc>
                  <a:txBody>
                    <a:bodyPr/>
                    <a:lstStyle/>
                    <a:p>
                      <a:pPr algn="r" fontAlgn="b"/>
                      <a:r>
                        <a:rPr lang="en-US" sz="1600" b="1" i="0" u="sng" strike="noStrike" dirty="0" err="1">
                          <a:solidFill>
                            <a:srgbClr val="000000"/>
                          </a:solidFill>
                          <a:effectLst/>
                          <a:latin typeface="Calibri" panose="020F0502020204030204" pitchFamily="34" charset="0"/>
                        </a:rPr>
                        <a:t>collection_date</a:t>
                      </a:r>
                      <a:endParaRPr lang="en-US" sz="16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31435">
                <a:tc>
                  <a:txBody>
                    <a:bodyPr/>
                    <a:lstStyle/>
                    <a:p>
                      <a:pPr algn="l" fontAlgn="b"/>
                      <a:r>
                        <a:rPr lang="en-US" sz="1600" b="0" i="0" u="none" strike="noStrike" dirty="0" err="1">
                          <a:solidFill>
                            <a:srgbClr val="000000"/>
                          </a:solidFill>
                          <a:effectLst/>
                          <a:latin typeface="Calibri" panose="020F0502020204030204" pitchFamily="34" charset="0"/>
                        </a:rPr>
                        <a:t>Potomac_creek_mouth</a:t>
                      </a:r>
                      <a:endParaRPr lang="en-US" sz="16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freshwater metagenome</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0.5 M</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USA: </a:t>
                      </a:r>
                      <a:r>
                        <a:rPr lang="en-US" sz="1600" b="0" i="0" u="none" strike="noStrike" dirty="0" smtClean="0">
                          <a:solidFill>
                            <a:srgbClr val="000000"/>
                          </a:solidFill>
                          <a:effectLst/>
                          <a:latin typeface="Calibri" panose="020F0502020204030204" pitchFamily="34" charset="0"/>
                        </a:rPr>
                        <a:t>MD, creek </a:t>
                      </a:r>
                      <a:r>
                        <a:rPr lang="en-US" sz="1600" b="0" i="0" u="none" strike="noStrike" dirty="0">
                          <a:solidFill>
                            <a:srgbClr val="000000"/>
                          </a:solidFill>
                          <a:effectLst/>
                          <a:latin typeface="Calibri" panose="020F0502020204030204" pitchFamily="34" charset="0"/>
                        </a:rPr>
                        <a:t>mouth</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39.04518 N 77.293539 W</a:t>
                      </a:r>
                    </a:p>
                  </a:txBody>
                  <a:tcPr marL="9525" marR="9525" marT="9525" marB="0" anchor="b">
                    <a:lnL>
                      <a:noFill/>
                    </a:lnL>
                    <a:lnR>
                      <a:noFill/>
                    </a:lnR>
                    <a:lnT>
                      <a:noFill/>
                    </a:lnT>
                    <a:lnB>
                      <a:noFill/>
                    </a:lnB>
                  </a:tcPr>
                </a:tc>
                <a:tc>
                  <a:txBody>
                    <a:bodyPr/>
                    <a:lstStyle/>
                    <a:p>
                      <a:pPr algn="r" fontAlgn="b"/>
                      <a:r>
                        <a:rPr lang="en-US" sz="1600" b="0" i="0" u="none" strike="noStrike" dirty="0">
                          <a:solidFill>
                            <a:srgbClr val="000000"/>
                          </a:solidFill>
                          <a:effectLst/>
                          <a:latin typeface="Calibri" panose="020F0502020204030204" pitchFamily="34" charset="0"/>
                        </a:rPr>
                        <a:t>25-May-2014</a:t>
                      </a:r>
                    </a:p>
                  </a:txBody>
                  <a:tcPr marL="9525" marR="9525" marT="9525" marB="0" anchor="b">
                    <a:lnL>
                      <a:noFill/>
                    </a:lnL>
                    <a:lnR>
                      <a:noFill/>
                    </a:lnR>
                    <a:lnT>
                      <a:noFill/>
                    </a:lnT>
                    <a:lnB>
                      <a:noFill/>
                    </a:lnB>
                  </a:tcPr>
                </a:tc>
              </a:tr>
              <a:tr h="231435">
                <a:tc>
                  <a:txBody>
                    <a:bodyPr/>
                    <a:lstStyle/>
                    <a:p>
                      <a:pPr algn="l" fontAlgn="b"/>
                      <a:r>
                        <a:rPr lang="en-US" sz="1600" b="0" i="0" u="none" strike="noStrike">
                          <a:solidFill>
                            <a:srgbClr val="000000"/>
                          </a:solidFill>
                          <a:effectLst/>
                          <a:latin typeface="Calibri" panose="020F0502020204030204" pitchFamily="34" charset="0"/>
                        </a:rPr>
                        <a:t>Potomac_deep_channel</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freshwater metagenome</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2.0 M</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USA: </a:t>
                      </a:r>
                      <a:r>
                        <a:rPr lang="en-US" sz="1600" b="0" i="0" u="none" strike="noStrike" dirty="0" smtClean="0">
                          <a:solidFill>
                            <a:srgbClr val="000000"/>
                          </a:solidFill>
                          <a:effectLst/>
                          <a:latin typeface="Calibri" panose="020F0502020204030204" pitchFamily="34" charset="0"/>
                        </a:rPr>
                        <a:t>MD, </a:t>
                      </a:r>
                      <a:r>
                        <a:rPr lang="en-US" sz="1600" b="0" i="0" u="none" strike="noStrike" dirty="0">
                          <a:solidFill>
                            <a:srgbClr val="000000"/>
                          </a:solidFill>
                          <a:effectLst/>
                          <a:latin typeface="Calibri" panose="020F0502020204030204" pitchFamily="34" charset="0"/>
                        </a:rPr>
                        <a:t>Blockhouse Point</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39.053885 N 77.294912 W</a:t>
                      </a:r>
                    </a:p>
                  </a:txBody>
                  <a:tcPr marL="9525" marR="9525" marT="9525"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25-May-2014</a:t>
                      </a:r>
                    </a:p>
                  </a:txBody>
                  <a:tcPr marL="9525" marR="9525" marT="9525" marB="0" anchor="b">
                    <a:lnL>
                      <a:noFill/>
                    </a:lnL>
                    <a:lnR>
                      <a:noFill/>
                    </a:lnR>
                    <a:lnT>
                      <a:noFill/>
                    </a:lnT>
                    <a:lnB>
                      <a:noFill/>
                    </a:lnB>
                  </a:tcPr>
                </a:tc>
              </a:tr>
              <a:tr h="231435">
                <a:tc>
                  <a:txBody>
                    <a:bodyPr/>
                    <a:lstStyle/>
                    <a:p>
                      <a:pPr algn="l" fontAlgn="b"/>
                      <a:r>
                        <a:rPr lang="en-US" sz="1600" b="0" i="0" u="none" strike="noStrike">
                          <a:solidFill>
                            <a:srgbClr val="000000"/>
                          </a:solidFill>
                          <a:effectLst/>
                          <a:latin typeface="Calibri" panose="020F0502020204030204" pitchFamily="34" charset="0"/>
                        </a:rPr>
                        <a:t>Muddy_Branch</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freshwater metagenome</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0.5 M</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USA: </a:t>
                      </a:r>
                      <a:r>
                        <a:rPr lang="en-US" sz="1600" b="0" i="0" u="none" strike="noStrike" dirty="0" smtClean="0">
                          <a:solidFill>
                            <a:srgbClr val="000000"/>
                          </a:solidFill>
                          <a:effectLst/>
                          <a:latin typeface="Calibri" panose="020F0502020204030204" pitchFamily="34" charset="0"/>
                        </a:rPr>
                        <a:t>MD, </a:t>
                      </a:r>
                      <a:r>
                        <a:rPr lang="en-US" sz="1600" b="0" i="0" u="none" strike="noStrike" dirty="0">
                          <a:solidFill>
                            <a:srgbClr val="000000"/>
                          </a:solidFill>
                          <a:effectLst/>
                          <a:latin typeface="Calibri" panose="020F0502020204030204" pitchFamily="34" charset="0"/>
                        </a:rPr>
                        <a:t>Muddy Branch</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39.05875 N 77.294539 W</a:t>
                      </a:r>
                    </a:p>
                  </a:txBody>
                  <a:tcPr marL="9525" marR="9525" marT="9525"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25-May-2014</a:t>
                      </a:r>
                    </a:p>
                  </a:txBody>
                  <a:tcPr marL="9525" marR="9525" marT="9525" marB="0" anchor="b">
                    <a:lnL>
                      <a:noFill/>
                    </a:lnL>
                    <a:lnR>
                      <a:noFill/>
                    </a:lnR>
                    <a:lnT>
                      <a:noFill/>
                    </a:lnT>
                    <a:lnB>
                      <a:noFill/>
                    </a:lnB>
                  </a:tcPr>
                </a:tc>
              </a:tr>
              <a:tr h="231435">
                <a:tc>
                  <a:txBody>
                    <a:bodyPr/>
                    <a:lstStyle/>
                    <a:p>
                      <a:pPr algn="l" fontAlgn="b"/>
                      <a:r>
                        <a:rPr lang="en-US" sz="1600" b="0" i="0" u="none" strike="noStrike">
                          <a:solidFill>
                            <a:srgbClr val="000000"/>
                          </a:solidFill>
                          <a:effectLst/>
                          <a:latin typeface="Calibri" panose="020F0502020204030204" pitchFamily="34" charset="0"/>
                        </a:rPr>
                        <a:t>Potomac_shoreline</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freshwater metagenome</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0.1 M</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USA: </a:t>
                      </a:r>
                      <a:r>
                        <a:rPr lang="en-US" sz="1600" b="0" i="0" u="none" strike="noStrike" dirty="0" smtClean="0">
                          <a:solidFill>
                            <a:srgbClr val="000000"/>
                          </a:solidFill>
                          <a:effectLst/>
                          <a:latin typeface="Calibri" panose="020F0502020204030204" pitchFamily="34" charset="0"/>
                        </a:rPr>
                        <a:t>MD, </a:t>
                      </a:r>
                      <a:r>
                        <a:rPr lang="en-US" sz="1600" b="0" i="0" u="none" strike="noStrike" dirty="0">
                          <a:solidFill>
                            <a:srgbClr val="000000"/>
                          </a:solidFill>
                          <a:effectLst/>
                          <a:latin typeface="Calibri" panose="020F0502020204030204" pitchFamily="34" charset="0"/>
                        </a:rPr>
                        <a:t>Blockhouse Point</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39.055151 N 77.29444 W</a:t>
                      </a:r>
                    </a:p>
                  </a:txBody>
                  <a:tcPr marL="9525" marR="9525" marT="9525" marB="0" anchor="b">
                    <a:lnL>
                      <a:noFill/>
                    </a:lnL>
                    <a:lnR>
                      <a:noFill/>
                    </a:lnR>
                    <a:lnT>
                      <a:noFill/>
                    </a:lnT>
                    <a:lnB>
                      <a:noFill/>
                    </a:lnB>
                  </a:tcPr>
                </a:tc>
                <a:tc>
                  <a:txBody>
                    <a:bodyPr/>
                    <a:lstStyle/>
                    <a:p>
                      <a:pPr algn="r" fontAlgn="b"/>
                      <a:r>
                        <a:rPr lang="en-US" sz="1600" b="0" i="0" u="none" strike="noStrike" dirty="0">
                          <a:solidFill>
                            <a:srgbClr val="000000"/>
                          </a:solidFill>
                          <a:effectLst/>
                          <a:latin typeface="Calibri" panose="020F0502020204030204" pitchFamily="34" charset="0"/>
                        </a:rPr>
                        <a:t>25-May-2014</a:t>
                      </a:r>
                    </a:p>
                  </a:txBody>
                  <a:tcPr marL="9525" marR="9525" marT="9525" marB="0" anchor="b">
                    <a:lnL>
                      <a:noFill/>
                    </a:lnL>
                    <a:lnR>
                      <a:noFill/>
                    </a:lnR>
                    <a:lnT>
                      <a:noFill/>
                    </a:lnT>
                    <a:lnB>
                      <a:noFill/>
                    </a:lnB>
                  </a:tcPr>
                </a:tc>
              </a:tr>
            </a:tbl>
          </a:graphicData>
        </a:graphic>
      </p:graphicFrame>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0648" y="1305030"/>
            <a:ext cx="6003506" cy="2645990"/>
          </a:xfrm>
          <a:prstGeom prst="rect">
            <a:avLst/>
          </a:prstGeom>
        </p:spPr>
      </p:pic>
      <p:sp>
        <p:nvSpPr>
          <p:cNvPr id="34" name="Right Arrow 33"/>
          <p:cNvSpPr/>
          <p:nvPr/>
        </p:nvSpPr>
        <p:spPr>
          <a:xfrm rot="9783054">
            <a:off x="10488019" y="3202264"/>
            <a:ext cx="752270" cy="154465"/>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p:cNvSpPr/>
          <p:nvPr/>
        </p:nvSpPr>
        <p:spPr>
          <a:xfrm rot="8899754">
            <a:off x="10397273" y="2215643"/>
            <a:ext cx="752270" cy="154465"/>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rot="16200000">
            <a:off x="5785803" y="3572150"/>
            <a:ext cx="1322557" cy="195834"/>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03518" y="1315520"/>
            <a:ext cx="3043094" cy="2308324"/>
          </a:xfrm>
          <a:prstGeom prst="rect">
            <a:avLst/>
          </a:prstGeom>
        </p:spPr>
        <p:txBody>
          <a:bodyPr wrap="square">
            <a:spAutoFit/>
          </a:bodyPr>
          <a:lstStyle/>
          <a:p>
            <a:r>
              <a:rPr lang="en-US" sz="2400" dirty="0" smtClean="0"/>
              <a:t>Water samples from different locations</a:t>
            </a:r>
            <a:r>
              <a:rPr lang="en-US" sz="2400" dirty="0"/>
              <a:t> </a:t>
            </a:r>
            <a:endParaRPr lang="en-US" sz="2400" dirty="0" smtClean="0"/>
          </a:p>
          <a:p>
            <a:r>
              <a:rPr lang="en-US" sz="2400" dirty="0" smtClean="0"/>
              <a:t>in the same river would require separate biosample records.</a:t>
            </a:r>
          </a:p>
        </p:txBody>
      </p:sp>
      <p:sp>
        <p:nvSpPr>
          <p:cNvPr id="11" name="Right Arrow 10"/>
          <p:cNvSpPr/>
          <p:nvPr/>
        </p:nvSpPr>
        <p:spPr>
          <a:xfrm rot="21356723">
            <a:off x="4011301" y="2335777"/>
            <a:ext cx="1322557" cy="195834"/>
          </a:xfrm>
          <a:prstGeom prst="right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609600" y="0"/>
            <a:ext cx="10972800" cy="1215348"/>
          </a:xfrm>
        </p:spPr>
        <p:txBody>
          <a:bodyPr>
            <a:normAutofit/>
          </a:bodyPr>
          <a:lstStyle/>
          <a:p>
            <a:r>
              <a:rPr lang="en-US" b="1" dirty="0" smtClean="0"/>
              <a:t>Example Metagenome</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24</a:t>
            </a:fld>
            <a:endParaRPr lang="en-US" dirty="0"/>
          </a:p>
        </p:txBody>
      </p:sp>
    </p:spTree>
    <p:extLst>
      <p:ext uri="{BB962C8B-B14F-4D97-AF65-F5344CB8AC3E}">
        <p14:creationId xmlns:p14="http://schemas.microsoft.com/office/powerpoint/2010/main" val="10030384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42032" y="1395483"/>
            <a:ext cx="10707937" cy="2677656"/>
          </a:xfrm>
          <a:prstGeom prst="rect">
            <a:avLst/>
          </a:prstGeom>
          <a:noFill/>
        </p:spPr>
        <p:txBody>
          <a:bodyPr wrap="square" rtlCol="0">
            <a:spAutoFit/>
          </a:bodyPr>
          <a:lstStyle/>
          <a:p>
            <a:r>
              <a:rPr lang="en-US" sz="2400" dirty="0" smtClean="0"/>
              <a:t>Short sequences from multiple organisms are produced.</a:t>
            </a:r>
          </a:p>
          <a:p>
            <a:endParaRPr lang="en-US" sz="2400" dirty="0"/>
          </a:p>
          <a:p>
            <a:r>
              <a:rPr lang="en-US" sz="2400" dirty="0"/>
              <a:t>Organisms are identified by sequence homology to know </a:t>
            </a:r>
            <a:r>
              <a:rPr lang="en-US" sz="2400" dirty="0" smtClean="0"/>
              <a:t>organisms. </a:t>
            </a:r>
          </a:p>
          <a:p>
            <a:endParaRPr lang="en-US" sz="2400" dirty="0"/>
          </a:p>
          <a:p>
            <a:r>
              <a:rPr lang="en-US" sz="2400" dirty="0"/>
              <a:t>Y</a:t>
            </a:r>
            <a:r>
              <a:rPr lang="en-US" sz="2400" dirty="0" smtClean="0"/>
              <a:t>ou do not need a separate biosample for each identified sequence. </a:t>
            </a:r>
          </a:p>
          <a:p>
            <a:endParaRPr lang="en-US" sz="2400" dirty="0"/>
          </a:p>
          <a:p>
            <a:r>
              <a:rPr lang="en-US" sz="2400" dirty="0"/>
              <a:t>T</a:t>
            </a:r>
            <a:r>
              <a:rPr lang="en-US" sz="2400" dirty="0" smtClean="0"/>
              <a:t>he sequence files all refer to the same BioSample record as the source material.</a:t>
            </a:r>
            <a:endParaRPr lang="en-US" sz="2400" dirty="0"/>
          </a:p>
        </p:txBody>
      </p:sp>
      <p:graphicFrame>
        <p:nvGraphicFramePr>
          <p:cNvPr id="4" name="Table 3"/>
          <p:cNvGraphicFramePr>
            <a:graphicFrameLocks noGrp="1"/>
          </p:cNvGraphicFramePr>
          <p:nvPr>
            <p:extLst/>
          </p:nvPr>
        </p:nvGraphicFramePr>
        <p:xfrm>
          <a:off x="285750" y="5391477"/>
          <a:ext cx="11417861" cy="506730"/>
        </p:xfrm>
        <a:graphic>
          <a:graphicData uri="http://schemas.openxmlformats.org/drawingml/2006/table">
            <a:tbl>
              <a:tblPr/>
              <a:tblGrid>
                <a:gridCol w="2095837"/>
                <a:gridCol w="2160573"/>
                <a:gridCol w="647363"/>
                <a:gridCol w="3285366"/>
                <a:gridCol w="2006825"/>
                <a:gridCol w="1221897"/>
              </a:tblGrid>
              <a:tr h="190500">
                <a:tc>
                  <a:txBody>
                    <a:bodyPr/>
                    <a:lstStyle/>
                    <a:p>
                      <a:pPr algn="l" fontAlgn="b"/>
                      <a:r>
                        <a:rPr lang="en-US" sz="1600" b="1" i="0" u="sng" strike="noStrike" dirty="0" err="1">
                          <a:solidFill>
                            <a:srgbClr val="000000"/>
                          </a:solidFill>
                          <a:effectLst/>
                          <a:latin typeface="Calibri" panose="020F0502020204030204" pitchFamily="34" charset="0"/>
                        </a:rPr>
                        <a:t>sample_name</a:t>
                      </a:r>
                      <a:endParaRPr lang="en-US" sz="16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600" b="1" i="0" u="sng" strike="noStrike" dirty="0">
                          <a:solidFill>
                            <a:srgbClr val="000000"/>
                          </a:solidFill>
                          <a:effectLst/>
                          <a:latin typeface="Calibri" panose="020F0502020204030204" pitchFamily="34" charset="0"/>
                        </a:rPr>
                        <a:t>organism</a:t>
                      </a:r>
                    </a:p>
                  </a:txBody>
                  <a:tcPr marL="9525" marR="9525" marT="9525" marB="0" anchor="b">
                    <a:lnL>
                      <a:noFill/>
                    </a:lnL>
                    <a:lnR>
                      <a:noFill/>
                    </a:lnR>
                    <a:lnT>
                      <a:noFill/>
                    </a:lnT>
                    <a:lnB>
                      <a:noFill/>
                    </a:lnB>
                  </a:tcPr>
                </a:tc>
                <a:tc>
                  <a:txBody>
                    <a:bodyPr/>
                    <a:lstStyle/>
                    <a:p>
                      <a:pPr algn="l" fontAlgn="b"/>
                      <a:r>
                        <a:rPr lang="en-US" sz="1600" b="1" i="0" u="sng" strike="noStrike" dirty="0">
                          <a:solidFill>
                            <a:srgbClr val="000000"/>
                          </a:solidFill>
                          <a:effectLst/>
                          <a:latin typeface="Calibri" panose="020F0502020204030204" pitchFamily="34" charset="0"/>
                        </a:rPr>
                        <a:t>depth</a:t>
                      </a:r>
                    </a:p>
                  </a:txBody>
                  <a:tcPr marL="9525" marR="9525" marT="9525" marB="0" anchor="b">
                    <a:lnL>
                      <a:noFill/>
                    </a:lnL>
                    <a:lnR>
                      <a:noFill/>
                    </a:lnR>
                    <a:lnT>
                      <a:noFill/>
                    </a:lnT>
                    <a:lnB>
                      <a:noFill/>
                    </a:lnB>
                  </a:tcPr>
                </a:tc>
                <a:tc>
                  <a:txBody>
                    <a:bodyPr/>
                    <a:lstStyle/>
                    <a:p>
                      <a:pPr algn="l" fontAlgn="b"/>
                      <a:r>
                        <a:rPr lang="en-US" sz="1600" b="1" i="0" u="sng" strike="noStrike" dirty="0">
                          <a:solidFill>
                            <a:srgbClr val="000000"/>
                          </a:solidFill>
                          <a:effectLst/>
                          <a:latin typeface="Calibri" panose="020F0502020204030204" pitchFamily="34" charset="0"/>
                        </a:rPr>
                        <a:t>geo_loc_name</a:t>
                      </a:r>
                    </a:p>
                  </a:txBody>
                  <a:tcPr marL="9525" marR="9525" marT="9525" marB="0" anchor="b">
                    <a:lnL>
                      <a:noFill/>
                    </a:lnL>
                    <a:lnR>
                      <a:noFill/>
                    </a:lnR>
                    <a:lnT>
                      <a:noFill/>
                    </a:lnT>
                    <a:lnB>
                      <a:noFill/>
                    </a:lnB>
                  </a:tcPr>
                </a:tc>
                <a:tc>
                  <a:txBody>
                    <a:bodyPr/>
                    <a:lstStyle/>
                    <a:p>
                      <a:pPr algn="l" fontAlgn="b"/>
                      <a:r>
                        <a:rPr lang="en-US" sz="1400" b="1" i="0" u="sng" strike="noStrike" dirty="0">
                          <a:solidFill>
                            <a:srgbClr val="000000"/>
                          </a:solidFill>
                          <a:effectLst/>
                          <a:latin typeface="Calibri" panose="020F0502020204030204" pitchFamily="34" charset="0"/>
                        </a:rPr>
                        <a:t>lat_lon</a:t>
                      </a:r>
                    </a:p>
                  </a:txBody>
                  <a:tcPr marL="9525" marR="9525" marT="9525" marB="0" anchor="b">
                    <a:lnL>
                      <a:noFill/>
                    </a:lnL>
                    <a:lnR>
                      <a:noFill/>
                    </a:lnR>
                    <a:lnT>
                      <a:noFill/>
                    </a:lnT>
                    <a:lnB>
                      <a:noFill/>
                    </a:lnB>
                  </a:tcPr>
                </a:tc>
                <a:tc>
                  <a:txBody>
                    <a:bodyPr/>
                    <a:lstStyle/>
                    <a:p>
                      <a:pPr algn="l" fontAlgn="b"/>
                      <a:r>
                        <a:rPr lang="en-US" sz="1400" b="1" i="0" u="sng" strike="noStrike" dirty="0" err="1">
                          <a:solidFill>
                            <a:srgbClr val="000000"/>
                          </a:solidFill>
                          <a:effectLst/>
                          <a:latin typeface="Calibri" panose="020F0502020204030204" pitchFamily="34" charset="0"/>
                        </a:rPr>
                        <a:t>collection_date</a:t>
                      </a:r>
                      <a:endParaRPr lang="en-US" sz="14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190500">
                <a:tc>
                  <a:txBody>
                    <a:bodyPr/>
                    <a:lstStyle/>
                    <a:p>
                      <a:pPr algn="l" fontAlgn="b"/>
                      <a:r>
                        <a:rPr lang="en-US" sz="1600" b="0" i="0" u="none" strike="noStrike" dirty="0" err="1">
                          <a:solidFill>
                            <a:srgbClr val="000000"/>
                          </a:solidFill>
                          <a:effectLst/>
                          <a:latin typeface="Calibri" panose="020F0502020204030204" pitchFamily="34" charset="0"/>
                        </a:rPr>
                        <a:t>Potomac_creek_mouth</a:t>
                      </a:r>
                      <a:endParaRPr lang="en-US" sz="16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freshwater metagenome</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0.5 M</a:t>
                      </a:r>
                    </a:p>
                  </a:txBody>
                  <a:tcPr marL="9525" marR="9525" marT="9525" marB="0" anchor="b">
                    <a:lnL>
                      <a:noFill/>
                    </a:lnL>
                    <a:lnR>
                      <a:noFill/>
                    </a:lnR>
                    <a:lnT>
                      <a:noFill/>
                    </a:lnT>
                    <a:lnB>
                      <a:noFill/>
                    </a:lnB>
                  </a:tcPr>
                </a:tc>
                <a:tc>
                  <a:txBody>
                    <a:bodyPr/>
                    <a:lstStyle/>
                    <a:p>
                      <a:pPr algn="l" fontAlgn="b"/>
                      <a:r>
                        <a:rPr lang="en-US" sz="1600" b="0" i="0" u="none" strike="noStrike" dirty="0">
                          <a:solidFill>
                            <a:srgbClr val="000000"/>
                          </a:solidFill>
                          <a:effectLst/>
                          <a:latin typeface="Calibri" panose="020F0502020204030204" pitchFamily="34" charset="0"/>
                        </a:rPr>
                        <a:t>USA: Maryland, </a:t>
                      </a:r>
                      <a:r>
                        <a:rPr lang="en-US" sz="1600" b="0" i="0" u="none" strike="noStrike" dirty="0" smtClean="0">
                          <a:solidFill>
                            <a:srgbClr val="000000"/>
                          </a:solidFill>
                          <a:effectLst/>
                          <a:latin typeface="Calibri" panose="020F0502020204030204" pitchFamily="34" charset="0"/>
                        </a:rPr>
                        <a:t>creek</a:t>
                      </a:r>
                      <a:r>
                        <a:rPr lang="en-US" sz="1600" b="0" i="0" u="none" strike="noStrike" baseline="0" dirty="0" smtClean="0">
                          <a:solidFill>
                            <a:srgbClr val="000000"/>
                          </a:solidFill>
                          <a:effectLst/>
                          <a:latin typeface="Calibri" panose="020F0502020204030204" pitchFamily="34" charset="0"/>
                        </a:rPr>
                        <a:t> </a:t>
                      </a:r>
                      <a:r>
                        <a:rPr lang="en-US" sz="1600" b="0" i="0" u="none" strike="noStrike" dirty="0" smtClean="0">
                          <a:solidFill>
                            <a:srgbClr val="000000"/>
                          </a:solidFill>
                          <a:effectLst/>
                          <a:latin typeface="Calibri" panose="020F0502020204030204" pitchFamily="34" charset="0"/>
                        </a:rPr>
                        <a:t>mouth</a:t>
                      </a:r>
                      <a:endParaRPr lang="en-US" sz="16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39.04518 N 77.293539 W</a:t>
                      </a:r>
                    </a:p>
                  </a:txBody>
                  <a:tcPr marL="9525" marR="9525" marT="952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25-May-2014</a:t>
                      </a:r>
                    </a:p>
                  </a:txBody>
                  <a:tcPr marL="9525" marR="9525" marT="9525" marB="0" anchor="b">
                    <a:lnL>
                      <a:noFill/>
                    </a:lnL>
                    <a:lnR>
                      <a:noFill/>
                    </a:lnR>
                    <a:lnT>
                      <a:noFill/>
                    </a:lnT>
                    <a:lnB>
                      <a:noFill/>
                    </a:lnB>
                  </a:tcPr>
                </a:tc>
              </a:tr>
            </a:tbl>
          </a:graphicData>
        </a:graphic>
      </p:graphicFrame>
      <p:sp>
        <p:nvSpPr>
          <p:cNvPr id="3" name="Rectangle 2"/>
          <p:cNvSpPr/>
          <p:nvPr/>
        </p:nvSpPr>
        <p:spPr>
          <a:xfrm>
            <a:off x="915223" y="4447999"/>
            <a:ext cx="4418777" cy="369332"/>
          </a:xfrm>
          <a:prstGeom prst="rect">
            <a:avLst/>
          </a:prstGeom>
        </p:spPr>
        <p:txBody>
          <a:bodyPr wrap="square">
            <a:spAutoFit/>
          </a:bodyPr>
          <a:lstStyle/>
          <a:p>
            <a:r>
              <a:rPr lang="en-US" b="1" dirty="0" smtClean="0"/>
              <a:t>Organisms identified in SRA Runs</a:t>
            </a:r>
            <a:endParaRPr lang="en-US" b="1" dirty="0"/>
          </a:p>
        </p:txBody>
      </p:sp>
      <p:cxnSp>
        <p:nvCxnSpPr>
          <p:cNvPr id="15" name="Straight Arrow Connector 14"/>
          <p:cNvCxnSpPr/>
          <p:nvPr/>
        </p:nvCxnSpPr>
        <p:spPr>
          <a:xfrm flipH="1">
            <a:off x="1012871" y="4825765"/>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356480" y="4825765"/>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1700089" y="4825765"/>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2043698" y="4825765"/>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2387307" y="4825765"/>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2730916" y="4825421"/>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3074525" y="4825421"/>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418134" y="4825421"/>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761743" y="4825421"/>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4105354" y="4825421"/>
            <a:ext cx="12240" cy="298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itle 1"/>
          <p:cNvSpPr>
            <a:spLocks noGrp="1"/>
          </p:cNvSpPr>
          <p:nvPr>
            <p:ph type="title"/>
          </p:nvPr>
        </p:nvSpPr>
        <p:spPr>
          <a:xfrm>
            <a:off x="285750" y="-86773"/>
            <a:ext cx="11906250" cy="1215348"/>
          </a:xfrm>
        </p:spPr>
        <p:txBody>
          <a:bodyPr>
            <a:normAutofit/>
          </a:bodyPr>
          <a:lstStyle/>
          <a:p>
            <a:r>
              <a:rPr lang="en-US" b="1" dirty="0"/>
              <a:t>M</a:t>
            </a:r>
            <a:r>
              <a:rPr lang="en-US" b="1" dirty="0" smtClean="0"/>
              <a:t>etagenome results are not separate BioSamples</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CF642F0-C061-497F-B55D-D03A474A922D}" type="slidenum">
              <a:rPr lang="en-US" smtClean="0"/>
              <a:pPr/>
              <a:t>25</a:t>
            </a:fld>
            <a:endParaRPr lang="en-US" dirty="0"/>
          </a:p>
        </p:txBody>
      </p:sp>
    </p:spTree>
    <p:extLst>
      <p:ext uri="{BB962C8B-B14F-4D97-AF65-F5344CB8AC3E}">
        <p14:creationId xmlns:p14="http://schemas.microsoft.com/office/powerpoint/2010/main" val="38191310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5413" y="1867829"/>
            <a:ext cx="9962921" cy="3970318"/>
          </a:xfrm>
          <a:prstGeom prst="rect">
            <a:avLst/>
          </a:prstGeom>
        </p:spPr>
        <p:txBody>
          <a:bodyPr wrap="square">
            <a:spAutoFit/>
          </a:bodyPr>
          <a:lstStyle/>
          <a:p>
            <a:pPr marL="457200" indent="-457200">
              <a:buFont typeface="Arial" panose="020B0604020202020204" pitchFamily="34" charset="0"/>
              <a:buChar char="•"/>
            </a:pPr>
            <a:r>
              <a:rPr lang="en-US" sz="2800" dirty="0"/>
              <a:t>S</a:t>
            </a:r>
            <a:r>
              <a:rPr lang="en-US" sz="2800" dirty="0" smtClean="0"/>
              <a:t>hort reads for a single organism can be assembled into a complete genome</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smtClean="0"/>
              <a:t>NCBI Genomes submission rules require</a:t>
            </a:r>
          </a:p>
          <a:p>
            <a:pPr marL="914400" lvl="1" indent="-457200">
              <a:buFont typeface="Arial" panose="020B0604020202020204" pitchFamily="34" charset="0"/>
              <a:buChar char="•"/>
            </a:pPr>
            <a:r>
              <a:rPr lang="en-US" sz="2800" dirty="0" smtClean="0"/>
              <a:t>that </a:t>
            </a:r>
            <a:r>
              <a:rPr lang="en-US" sz="2800" dirty="0"/>
              <a:t>you identify the </a:t>
            </a:r>
            <a:r>
              <a:rPr lang="en-US" sz="2800" dirty="0" smtClean="0"/>
              <a:t>species and</a:t>
            </a:r>
            <a:endParaRPr lang="en-US" sz="2800" dirty="0"/>
          </a:p>
          <a:p>
            <a:pPr marL="914400" lvl="1" indent="-457200">
              <a:buFont typeface="Arial" panose="020B0604020202020204" pitchFamily="34" charset="0"/>
              <a:buChar char="•"/>
            </a:pPr>
            <a:r>
              <a:rPr lang="en-US" sz="2800" dirty="0" smtClean="0"/>
              <a:t>create a BioSample record for the uncultured organism. </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smtClean="0"/>
              <a:t>A note is made on the record that it was derived from the original metagenome sample.</a:t>
            </a:r>
            <a:endParaRPr lang="en-US" sz="2800" dirty="0"/>
          </a:p>
        </p:txBody>
      </p:sp>
      <p:sp>
        <p:nvSpPr>
          <p:cNvPr id="4" name="Title 1"/>
          <p:cNvSpPr>
            <a:spLocks noGrp="1"/>
          </p:cNvSpPr>
          <p:nvPr>
            <p:ph type="title"/>
          </p:nvPr>
        </p:nvSpPr>
        <p:spPr>
          <a:xfrm>
            <a:off x="533400" y="246602"/>
            <a:ext cx="11125200" cy="1215348"/>
          </a:xfrm>
        </p:spPr>
        <p:txBody>
          <a:bodyPr>
            <a:normAutofit fontScale="90000"/>
          </a:bodyPr>
          <a:lstStyle/>
          <a:p>
            <a:r>
              <a:rPr lang="en-US" b="1" dirty="0" smtClean="0"/>
              <a:t>Exception: when you do need a separate BioSample for metagenome results</a:t>
            </a:r>
            <a:endParaRPr lang="en-US"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CF642F0-C061-497F-B55D-D03A474A922D}" type="slidenum">
              <a:rPr lang="en-US" smtClean="0"/>
              <a:pPr/>
              <a:t>26</a:t>
            </a:fld>
            <a:endParaRPr lang="en-US" dirty="0"/>
          </a:p>
        </p:txBody>
      </p:sp>
    </p:spTree>
    <p:extLst>
      <p:ext uri="{BB962C8B-B14F-4D97-AF65-F5344CB8AC3E}">
        <p14:creationId xmlns:p14="http://schemas.microsoft.com/office/powerpoint/2010/main" val="38180070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119"/>
          <p:cNvSpPr/>
          <p:nvPr/>
        </p:nvSpPr>
        <p:spPr>
          <a:xfrm>
            <a:off x="555654" y="1465636"/>
            <a:ext cx="10074246" cy="553357"/>
          </a:xfrm>
          <a:prstGeom prst="rect">
            <a:avLst/>
          </a:prstGeom>
        </p:spPr>
        <p:txBody>
          <a:bodyPr wrap="square">
            <a:spAutoFit/>
          </a:bodyPr>
          <a:lstStyle/>
          <a:p>
            <a:pPr>
              <a:lnSpc>
                <a:spcPct val="107000"/>
              </a:lnSpc>
              <a:spcAft>
                <a:spcPts val="800"/>
              </a:spcAft>
            </a:pPr>
            <a:r>
              <a:rPr lang="en-US" sz="2800" dirty="0" smtClean="0"/>
              <a:t>Metagenomes </a:t>
            </a:r>
            <a:r>
              <a:rPr lang="en-US" sz="2800" dirty="0"/>
              <a:t>are </a:t>
            </a:r>
            <a:r>
              <a:rPr lang="en-US" sz="2800" dirty="0" smtClean="0"/>
              <a:t>one example of a Sample </a:t>
            </a:r>
            <a:r>
              <a:rPr lang="en-US" sz="2800" dirty="0"/>
              <a:t>Type </a:t>
            </a:r>
            <a:r>
              <a:rPr lang="en-US" sz="2800" dirty="0" smtClean="0"/>
              <a:t>(Package</a:t>
            </a:r>
            <a:r>
              <a:rPr lang="en-US" sz="2800" dirty="0"/>
              <a: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p:cNvSpPr>
            <a:spLocks noGrp="1"/>
          </p:cNvSpPr>
          <p:nvPr>
            <p:ph type="title"/>
          </p:nvPr>
        </p:nvSpPr>
        <p:spPr>
          <a:xfrm>
            <a:off x="203812" y="-1"/>
            <a:ext cx="11784376" cy="1270483"/>
          </a:xfrm>
        </p:spPr>
        <p:txBody>
          <a:bodyPr>
            <a:normAutofit/>
          </a:bodyPr>
          <a:lstStyle/>
          <a:p>
            <a:r>
              <a:rPr lang="en-US" b="1" dirty="0" smtClean="0"/>
              <a:t>Sample Types (</a:t>
            </a:r>
            <a:r>
              <a:rPr lang="en-US" b="1" dirty="0" smtClean="0">
                <a:latin typeface="Calibri" panose="020F0502020204030204" pitchFamily="34" charset="0"/>
                <a:ea typeface="Calibri" panose="020F0502020204030204" pitchFamily="34" charset="0"/>
                <a:cs typeface="Times New Roman" panose="02020603050405020304" pitchFamily="18" charset="0"/>
              </a:rPr>
              <a:t>Packages) </a:t>
            </a:r>
            <a:r>
              <a:rPr lang="en-US" b="1" dirty="0">
                <a:latin typeface="Calibri" panose="020F0502020204030204" pitchFamily="34" charset="0"/>
                <a:ea typeface="Calibri" panose="020F0502020204030204" pitchFamily="34" charset="0"/>
                <a:cs typeface="Times New Roman" panose="02020603050405020304" pitchFamily="18" charset="0"/>
              </a:rPr>
              <a:t>are our next topic </a:t>
            </a:r>
            <a:endParaRPr lang="en-US" b="1"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27</a:t>
            </a:fld>
            <a:endParaRPr lang="en-US" dirty="0"/>
          </a:p>
        </p:txBody>
      </p:sp>
    </p:spTree>
    <p:extLst>
      <p:ext uri="{BB962C8B-B14F-4D97-AF65-F5344CB8AC3E}">
        <p14:creationId xmlns:p14="http://schemas.microsoft.com/office/powerpoint/2010/main" val="8752285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3"/>
          </p:cNvPr>
          <p:cNvPicPr>
            <a:picLocks noChangeAspect="1"/>
          </p:cNvPicPr>
          <p:nvPr/>
        </p:nvPicPr>
        <p:blipFill rotWithShape="1">
          <a:blip r:embed="rId4"/>
          <a:srcRect b="48140"/>
          <a:stretch/>
        </p:blipFill>
        <p:spPr>
          <a:xfrm>
            <a:off x="4218075" y="124540"/>
            <a:ext cx="6000428" cy="5493781"/>
          </a:xfrm>
          <a:prstGeom prst="rect">
            <a:avLst/>
          </a:prstGeom>
          <a:ln>
            <a:solidFill>
              <a:schemeClr val="accent1"/>
            </a:solidFill>
          </a:ln>
        </p:spPr>
      </p:pic>
      <p:sp>
        <p:nvSpPr>
          <p:cNvPr id="120" name="Rectangle 119"/>
          <p:cNvSpPr/>
          <p:nvPr/>
        </p:nvSpPr>
        <p:spPr>
          <a:xfrm>
            <a:off x="555654" y="1465636"/>
            <a:ext cx="3807340" cy="2376035"/>
          </a:xfrm>
          <a:prstGeom prst="rect">
            <a:avLst/>
          </a:prstGeom>
        </p:spPr>
        <p:txBody>
          <a:bodyPr wrap="square">
            <a:spAutoFit/>
          </a:bodyPr>
          <a:lstStyle/>
          <a:p>
            <a:pPr>
              <a:lnSpc>
                <a:spcPct val="107000"/>
              </a:lnSpc>
              <a:spcAft>
                <a:spcPts val="800"/>
              </a:spcAft>
            </a:pPr>
            <a:r>
              <a:rPr lang="en-US" sz="2000" dirty="0" smtClean="0">
                <a:latin typeface="Calibri" panose="020F0502020204030204" pitchFamily="34" charset="0"/>
                <a:ea typeface="Calibri" panose="020F0502020204030204" pitchFamily="34" charset="0"/>
                <a:cs typeface="Times New Roman" panose="02020603050405020304" pitchFamily="18" charset="0"/>
              </a:rPr>
              <a:t>The packages are designed:</a:t>
            </a:r>
          </a:p>
          <a:p>
            <a:pPr marL="342900" indent="-342900">
              <a:lnSpc>
                <a:spcPct val="107000"/>
              </a:lnSpc>
              <a:spcAft>
                <a:spcPts val="800"/>
              </a:spcAft>
              <a:buFont typeface="Arial" panose="020B0604020202020204" pitchFamily="34" charset="0"/>
              <a:buChar char="•"/>
            </a:pPr>
            <a:r>
              <a:rPr lang="en-US" sz="2000" dirty="0"/>
              <a:t>to improve the quality of the </a:t>
            </a:r>
            <a:r>
              <a:rPr lang="en-US" sz="2000" dirty="0" smtClean="0"/>
              <a:t>information gathered</a:t>
            </a:r>
            <a:endParaRPr lang="en-US" sz="2000"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Arial" panose="020B0604020202020204" pitchFamily="34" charset="0"/>
              <a:buChar char="•"/>
            </a:pPr>
            <a:r>
              <a:rPr lang="en-US" sz="2000" dirty="0" smtClean="0">
                <a:latin typeface="Calibri" panose="020F0502020204030204" pitchFamily="34" charset="0"/>
                <a:ea typeface="Calibri" panose="020F0502020204030204" pitchFamily="34" charset="0"/>
                <a:cs typeface="Times New Roman" panose="02020603050405020304" pitchFamily="18" charset="0"/>
              </a:rPr>
              <a:t>to be organism specific</a:t>
            </a:r>
          </a:p>
          <a:p>
            <a:pPr marL="342900" indent="-342900">
              <a:lnSpc>
                <a:spcPct val="107000"/>
              </a:lnSpc>
              <a:spcAft>
                <a:spcPts val="800"/>
              </a:spcAft>
              <a:buFont typeface="Arial" panose="020B0604020202020204" pitchFamily="34" charset="0"/>
              <a:buChar char="•"/>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to gather information appropriate for the organism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223943" y="6054716"/>
            <a:ext cx="6785066" cy="369332"/>
          </a:xfrm>
          <a:prstGeom prst="rect">
            <a:avLst/>
          </a:prstGeom>
        </p:spPr>
        <p:txBody>
          <a:bodyPr wrap="square">
            <a:spAutoFit/>
          </a:bodyPr>
          <a:lstStyle/>
          <a:p>
            <a:r>
              <a:rPr lang="en-US" dirty="0"/>
              <a:t>http://www.ncbi.nlm.nih.gov/biosample/docs/submission/validation/</a:t>
            </a:r>
          </a:p>
        </p:txBody>
      </p:sp>
      <p:pic>
        <p:nvPicPr>
          <p:cNvPr id="6" name="Picture 5">
            <a:hlinkClick r:id="rId3"/>
          </p:cNvPr>
          <p:cNvPicPr>
            <a:picLocks noChangeAspect="1"/>
          </p:cNvPicPr>
          <p:nvPr/>
        </p:nvPicPr>
        <p:blipFill rotWithShape="1">
          <a:blip r:embed="rId4"/>
          <a:srcRect t="50909"/>
          <a:stretch/>
        </p:blipFill>
        <p:spPr>
          <a:xfrm>
            <a:off x="6341028" y="1205168"/>
            <a:ext cx="5636607" cy="4885199"/>
          </a:xfrm>
          <a:prstGeom prst="rect">
            <a:avLst/>
          </a:prstGeom>
          <a:ln>
            <a:solidFill>
              <a:schemeClr val="accent1"/>
            </a:solidFill>
          </a:ln>
        </p:spPr>
      </p:pic>
      <p:sp>
        <p:nvSpPr>
          <p:cNvPr id="2" name="Title 1"/>
          <p:cNvSpPr>
            <a:spLocks noGrp="1"/>
          </p:cNvSpPr>
          <p:nvPr>
            <p:ph type="title"/>
          </p:nvPr>
        </p:nvSpPr>
        <p:spPr>
          <a:xfrm>
            <a:off x="609600" y="-1"/>
            <a:ext cx="3466011" cy="1270483"/>
          </a:xfrm>
        </p:spPr>
        <p:txBody>
          <a:bodyPr>
            <a:normAutofit fontScale="90000"/>
          </a:bodyPr>
          <a:lstStyle/>
          <a:p>
            <a:pPr algn="l"/>
            <a:r>
              <a:rPr lang="en-US" dirty="0"/>
              <a:t>Sample Type </a:t>
            </a:r>
            <a:r>
              <a:rPr lang="en-US" dirty="0" smtClean="0"/>
              <a:t/>
            </a:r>
            <a:br>
              <a:rPr lang="en-US" dirty="0" smtClean="0"/>
            </a:br>
            <a:r>
              <a:rPr lang="en-US" dirty="0" smtClean="0"/>
              <a:t>(</a:t>
            </a:r>
            <a:r>
              <a:rPr lang="en-US" dirty="0"/>
              <a:t>Package</a:t>
            </a:r>
            <a:r>
              <a:rPr lang="en-US" dirty="0" smtClean="0"/>
              <a:t>)</a:t>
            </a:r>
            <a:endParaRPr lang="en-US"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CF642F0-C061-497F-B55D-D03A474A922D}" type="slidenum">
              <a:rPr lang="en-US" smtClean="0"/>
              <a:pPr/>
              <a:t>28</a:t>
            </a:fld>
            <a:endParaRPr lang="en-US" dirty="0"/>
          </a:p>
        </p:txBody>
      </p:sp>
    </p:spTree>
    <p:extLst>
      <p:ext uri="{BB962C8B-B14F-4D97-AF65-F5344CB8AC3E}">
        <p14:creationId xmlns:p14="http://schemas.microsoft.com/office/powerpoint/2010/main" val="2950548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txBox="1">
            <a:spLocks/>
          </p:cNvSpPr>
          <p:nvPr/>
        </p:nvSpPr>
        <p:spPr>
          <a:xfrm>
            <a:off x="2286000" y="609600"/>
            <a:ext cx="6858000" cy="6540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Webinar Logistics  - 1</a:t>
            </a:r>
          </a:p>
        </p:txBody>
      </p:sp>
      <p:sp>
        <p:nvSpPr>
          <p:cNvPr id="12" name="Content Placeholder 2"/>
          <p:cNvSpPr>
            <a:spLocks noGrp="1"/>
          </p:cNvSpPr>
          <p:nvPr>
            <p:ph idx="1"/>
          </p:nvPr>
        </p:nvSpPr>
        <p:spPr>
          <a:xfrm>
            <a:off x="1981200" y="1905000"/>
            <a:ext cx="8229600" cy="4267200"/>
          </a:xfrm>
        </p:spPr>
        <p:txBody>
          <a:bodyPr>
            <a:normAutofit/>
          </a:bodyPr>
          <a:lstStyle/>
          <a:p>
            <a:r>
              <a:rPr lang="en-US" dirty="0" smtClean="0"/>
              <a:t>Introductions</a:t>
            </a:r>
          </a:p>
          <a:p>
            <a:pPr lvl="1"/>
            <a:r>
              <a:rPr lang="en-US" dirty="0" smtClean="0"/>
              <a:t>Bonnie Maidak, Introducer</a:t>
            </a:r>
          </a:p>
          <a:p>
            <a:pPr lvl="1"/>
            <a:r>
              <a:rPr lang="en-US" dirty="0" smtClean="0"/>
              <a:t>John Anderson, Presenter</a:t>
            </a:r>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2</a:t>
            </a:fld>
            <a:endParaRPr lang="en-US" dirty="0"/>
          </a:p>
        </p:txBody>
      </p:sp>
    </p:spTree>
    <p:extLst>
      <p:ext uri="{BB962C8B-B14F-4D97-AF65-F5344CB8AC3E}">
        <p14:creationId xmlns:p14="http://schemas.microsoft.com/office/powerpoint/2010/main" val="36287773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06946" y="1113035"/>
            <a:ext cx="5356353" cy="4794447"/>
          </a:xfrm>
          <a:prstGeom prst="rect">
            <a:avLst/>
          </a:prstGeom>
        </p:spPr>
      </p:pic>
      <p:pic>
        <p:nvPicPr>
          <p:cNvPr id="2" name="Picture 1"/>
          <p:cNvPicPr>
            <a:picLocks noChangeAspect="1"/>
          </p:cNvPicPr>
          <p:nvPr/>
        </p:nvPicPr>
        <p:blipFill>
          <a:blip r:embed="rId4"/>
          <a:stretch>
            <a:fillRect/>
          </a:stretch>
        </p:blipFill>
        <p:spPr>
          <a:xfrm>
            <a:off x="6181160" y="1163637"/>
            <a:ext cx="5741695" cy="4199944"/>
          </a:xfrm>
          <a:prstGeom prst="rect">
            <a:avLst/>
          </a:prstGeom>
        </p:spPr>
      </p:pic>
      <p:cxnSp>
        <p:nvCxnSpPr>
          <p:cNvPr id="5" name="Straight Arrow Connector 4"/>
          <p:cNvCxnSpPr/>
          <p:nvPr/>
        </p:nvCxnSpPr>
        <p:spPr>
          <a:xfrm flipV="1">
            <a:off x="2560320" y="3215984"/>
            <a:ext cx="3620840" cy="1145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p:txBody>
          <a:bodyPr>
            <a:normAutofit/>
          </a:bodyPr>
          <a:lstStyle/>
          <a:p>
            <a:r>
              <a:rPr lang="en-US" dirty="0"/>
              <a:t>Some Packages have </a:t>
            </a:r>
            <a:r>
              <a:rPr lang="en-US" dirty="0" smtClean="0"/>
              <a:t>sub-categories</a:t>
            </a:r>
            <a:endParaRPr lang="en-US"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CF642F0-C061-497F-B55D-D03A474A922D}" type="slidenum">
              <a:rPr lang="en-US" smtClean="0"/>
              <a:pPr/>
              <a:t>29</a:t>
            </a:fld>
            <a:endParaRPr lang="en-US" dirty="0"/>
          </a:p>
        </p:txBody>
      </p:sp>
    </p:spTree>
    <p:extLst>
      <p:ext uri="{BB962C8B-B14F-4D97-AF65-F5344CB8AC3E}">
        <p14:creationId xmlns:p14="http://schemas.microsoft.com/office/powerpoint/2010/main" val="395124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5612673" y="1695354"/>
            <a:ext cx="6522775" cy="2994212"/>
          </a:xfrm>
          <a:prstGeom prst="rect">
            <a:avLst/>
          </a:prstGeom>
        </p:spPr>
      </p:pic>
      <p:sp>
        <p:nvSpPr>
          <p:cNvPr id="4" name="Title 3"/>
          <p:cNvSpPr>
            <a:spLocks noGrp="1"/>
          </p:cNvSpPr>
          <p:nvPr>
            <p:ph type="title"/>
          </p:nvPr>
        </p:nvSpPr>
        <p:spPr/>
        <p:txBody>
          <a:bodyPr>
            <a:normAutofit/>
          </a:bodyPr>
          <a:lstStyle/>
          <a:p>
            <a:r>
              <a:rPr lang="en-US" dirty="0"/>
              <a:t>Some Packages have </a:t>
            </a:r>
            <a:r>
              <a:rPr lang="en-US" dirty="0" smtClean="0"/>
              <a:t>sub-categories</a:t>
            </a:r>
            <a:endParaRPr lang="en-US" dirty="0"/>
          </a:p>
        </p:txBody>
      </p:sp>
      <p:pic>
        <p:nvPicPr>
          <p:cNvPr id="8" name="Picture 7">
            <a:hlinkClick r:id="rId4"/>
          </p:cNvPr>
          <p:cNvPicPr>
            <a:picLocks noChangeAspect="1"/>
          </p:cNvPicPr>
          <p:nvPr/>
        </p:nvPicPr>
        <p:blipFill rotWithShape="1">
          <a:blip r:embed="rId5"/>
          <a:srcRect t="51308" b="10595"/>
          <a:stretch/>
        </p:blipFill>
        <p:spPr>
          <a:xfrm>
            <a:off x="234184" y="3094469"/>
            <a:ext cx="5168308" cy="3476149"/>
          </a:xfrm>
          <a:prstGeom prst="rect">
            <a:avLst/>
          </a:prstGeom>
        </p:spPr>
      </p:pic>
      <p:pic>
        <p:nvPicPr>
          <p:cNvPr id="13" name="Picture 12">
            <a:hlinkClick r:id="rId4"/>
          </p:cNvPr>
          <p:cNvPicPr>
            <a:picLocks noChangeAspect="1"/>
          </p:cNvPicPr>
          <p:nvPr/>
        </p:nvPicPr>
        <p:blipFill rotWithShape="1">
          <a:blip r:embed="rId5"/>
          <a:srcRect b="80902"/>
          <a:stretch/>
        </p:blipFill>
        <p:spPr>
          <a:xfrm>
            <a:off x="234184" y="971680"/>
            <a:ext cx="5168308" cy="1742560"/>
          </a:xfrm>
          <a:prstGeom prst="rect">
            <a:avLst/>
          </a:prstGeom>
        </p:spPr>
      </p:pic>
      <p:cxnSp>
        <p:nvCxnSpPr>
          <p:cNvPr id="12" name="Straight Arrow Connector 11"/>
          <p:cNvCxnSpPr/>
          <p:nvPr/>
        </p:nvCxnSpPr>
        <p:spPr>
          <a:xfrm flipV="1">
            <a:off x="3788229" y="1959430"/>
            <a:ext cx="1972491" cy="365759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30</a:t>
            </a:fld>
            <a:endParaRPr lang="en-US" dirty="0"/>
          </a:p>
        </p:txBody>
      </p:sp>
    </p:spTree>
    <p:extLst>
      <p:ext uri="{BB962C8B-B14F-4D97-AF65-F5344CB8AC3E}">
        <p14:creationId xmlns:p14="http://schemas.microsoft.com/office/powerpoint/2010/main" val="3264282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solidFill>
                  <a:prstClr val="black">
                    <a:tint val="75000"/>
                  </a:prstClr>
                </a:solidFill>
              </a:rPr>
              <a:t>4/13/2016</a:t>
            </a:r>
            <a:endParaRPr lang="en-US" dirty="0">
              <a:solidFill>
                <a:prstClr val="black">
                  <a:tint val="75000"/>
                </a:prstClr>
              </a:solidFill>
            </a:endParaRPr>
          </a:p>
        </p:txBody>
      </p:sp>
      <p:pic>
        <p:nvPicPr>
          <p:cNvPr id="8" name="Picture 7">
            <a:hlinkClick r:id="rId3"/>
          </p:cNvPr>
          <p:cNvPicPr>
            <a:picLocks noChangeAspect="1"/>
          </p:cNvPicPr>
          <p:nvPr/>
        </p:nvPicPr>
        <p:blipFill>
          <a:blip r:embed="rId4"/>
          <a:stretch>
            <a:fillRect/>
          </a:stretch>
        </p:blipFill>
        <p:spPr>
          <a:xfrm>
            <a:off x="228500" y="800530"/>
            <a:ext cx="3431076" cy="6057470"/>
          </a:xfrm>
          <a:prstGeom prst="rect">
            <a:avLst/>
          </a:prstGeom>
          <a:ln>
            <a:solidFill>
              <a:schemeClr val="tx1"/>
            </a:solidFill>
          </a:ln>
        </p:spPr>
      </p:pic>
      <p:sp>
        <p:nvSpPr>
          <p:cNvPr id="121" name="TextBox 120"/>
          <p:cNvSpPr txBox="1"/>
          <p:nvPr/>
        </p:nvSpPr>
        <p:spPr>
          <a:xfrm>
            <a:off x="8219974" y="933677"/>
            <a:ext cx="3532217" cy="1323439"/>
          </a:xfrm>
          <a:prstGeom prst="rect">
            <a:avLst/>
          </a:prstGeom>
          <a:noFill/>
        </p:spPr>
        <p:txBody>
          <a:bodyPr wrap="square" rtlCol="0">
            <a:spAutoFit/>
          </a:bodyPr>
          <a:lstStyle/>
          <a:p>
            <a:r>
              <a:rPr lang="en-US" sz="2000" dirty="0" smtClean="0"/>
              <a:t>Each Sample Type (Package) has a set of required attributes tailored to that organism or sample type</a:t>
            </a:r>
            <a:endParaRPr lang="en-US" sz="2000" dirty="0"/>
          </a:p>
        </p:txBody>
      </p:sp>
      <p:sp>
        <p:nvSpPr>
          <p:cNvPr id="3" name="Rounded Rectangle 2"/>
          <p:cNvSpPr/>
          <p:nvPr/>
        </p:nvSpPr>
        <p:spPr>
          <a:xfrm>
            <a:off x="270886" y="6509665"/>
            <a:ext cx="485522" cy="1861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5"/>
          <a:stretch>
            <a:fillRect/>
          </a:stretch>
        </p:blipFill>
        <p:spPr>
          <a:xfrm>
            <a:off x="3752850" y="883223"/>
            <a:ext cx="4236062" cy="4194450"/>
          </a:xfrm>
          <a:prstGeom prst="rect">
            <a:avLst/>
          </a:prstGeom>
          <a:ln>
            <a:solidFill>
              <a:schemeClr val="tx1"/>
            </a:solidFill>
          </a:ln>
        </p:spPr>
      </p:pic>
      <p:cxnSp>
        <p:nvCxnSpPr>
          <p:cNvPr id="5" name="Straight Arrow Connector 4"/>
          <p:cNvCxnSpPr/>
          <p:nvPr/>
        </p:nvCxnSpPr>
        <p:spPr>
          <a:xfrm>
            <a:off x="1058091" y="5033627"/>
            <a:ext cx="6723834" cy="3215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1662936" y="1381125"/>
            <a:ext cx="2089914" cy="8752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dirty="0" smtClean="0"/>
              <a:t>Attributes for a Sample Type</a:t>
            </a:r>
            <a:endParaRPr lang="en-US" dirty="0"/>
          </a:p>
        </p:txBody>
      </p:sp>
      <p:sp>
        <p:nvSpPr>
          <p:cNvPr id="4" name="Slide Number Placeholder 3"/>
          <p:cNvSpPr>
            <a:spLocks noGrp="1"/>
          </p:cNvSpPr>
          <p:nvPr>
            <p:ph type="sldNum" sz="quarter" idx="12"/>
          </p:nvPr>
        </p:nvSpPr>
        <p:spPr/>
        <p:txBody>
          <a:bodyPr/>
          <a:lstStyle/>
          <a:p>
            <a:fld id="{4CF642F0-C061-497F-B55D-D03A474A922D}" type="slidenum">
              <a:rPr lang="en-US" smtClean="0"/>
              <a:pPr/>
              <a:t>31</a:t>
            </a:fld>
            <a:endParaRPr lang="en-US" dirty="0"/>
          </a:p>
        </p:txBody>
      </p:sp>
      <p:pic>
        <p:nvPicPr>
          <p:cNvPr id="10" name="Picture 9"/>
          <p:cNvPicPr>
            <a:picLocks noChangeAspect="1"/>
          </p:cNvPicPr>
          <p:nvPr/>
        </p:nvPicPr>
        <p:blipFill>
          <a:blip r:embed="rId6"/>
          <a:stretch>
            <a:fillRect/>
          </a:stretch>
        </p:blipFill>
        <p:spPr>
          <a:xfrm>
            <a:off x="7924226" y="2945501"/>
            <a:ext cx="4267773" cy="3894498"/>
          </a:xfrm>
          <a:prstGeom prst="rect">
            <a:avLst/>
          </a:prstGeom>
          <a:ln>
            <a:solidFill>
              <a:schemeClr val="tx1"/>
            </a:solidFill>
          </a:ln>
        </p:spPr>
      </p:pic>
    </p:spTree>
    <p:extLst>
      <p:ext uri="{BB962C8B-B14F-4D97-AF65-F5344CB8AC3E}">
        <p14:creationId xmlns:p14="http://schemas.microsoft.com/office/powerpoint/2010/main" val="2717529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Box 120"/>
          <p:cNvSpPr txBox="1"/>
          <p:nvPr/>
        </p:nvSpPr>
        <p:spPr>
          <a:xfrm>
            <a:off x="91441" y="1426576"/>
            <a:ext cx="2220687" cy="707886"/>
          </a:xfrm>
          <a:prstGeom prst="rect">
            <a:avLst/>
          </a:prstGeom>
          <a:noFill/>
        </p:spPr>
        <p:txBody>
          <a:bodyPr wrap="square" rtlCol="0">
            <a:spAutoFit/>
          </a:bodyPr>
          <a:lstStyle/>
          <a:p>
            <a:r>
              <a:rPr lang="en-US" sz="2000" b="1" dirty="0" smtClean="0"/>
              <a:t>Pathogen, clinical or host-associated</a:t>
            </a:r>
            <a:endParaRPr lang="en-US" sz="2000" b="1" dirty="0"/>
          </a:p>
        </p:txBody>
      </p:sp>
      <p:pic>
        <p:nvPicPr>
          <p:cNvPr id="11" name="Picture 10"/>
          <p:cNvPicPr>
            <a:picLocks noChangeAspect="1"/>
          </p:cNvPicPr>
          <p:nvPr/>
        </p:nvPicPr>
        <p:blipFill>
          <a:blip r:embed="rId3"/>
          <a:stretch>
            <a:fillRect/>
          </a:stretch>
        </p:blipFill>
        <p:spPr>
          <a:xfrm>
            <a:off x="2459241" y="803130"/>
            <a:ext cx="6418364" cy="6355316"/>
          </a:xfrm>
          <a:prstGeom prst="rect">
            <a:avLst/>
          </a:prstGeom>
          <a:ln>
            <a:solidFill>
              <a:schemeClr val="accent1"/>
            </a:solidFill>
          </a:ln>
        </p:spPr>
      </p:pic>
      <p:sp>
        <p:nvSpPr>
          <p:cNvPr id="4" name="Title 3"/>
          <p:cNvSpPr>
            <a:spLocks noGrp="1"/>
          </p:cNvSpPr>
          <p:nvPr>
            <p:ph type="title"/>
          </p:nvPr>
        </p:nvSpPr>
        <p:spPr/>
        <p:txBody>
          <a:bodyPr/>
          <a:lstStyle/>
          <a:p>
            <a:r>
              <a:rPr lang="en-US" dirty="0" smtClean="0"/>
              <a:t>Example Package - Pathogen</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32</a:t>
            </a:fld>
            <a:endParaRPr lang="en-US" dirty="0"/>
          </a:p>
        </p:txBody>
      </p:sp>
      <p:cxnSp>
        <p:nvCxnSpPr>
          <p:cNvPr id="6" name="Straight Arrow Connector 5"/>
          <p:cNvCxnSpPr/>
          <p:nvPr/>
        </p:nvCxnSpPr>
        <p:spPr>
          <a:xfrm flipV="1">
            <a:off x="2090057" y="1012055"/>
            <a:ext cx="457200" cy="4572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78366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Box 120"/>
          <p:cNvSpPr txBox="1"/>
          <p:nvPr/>
        </p:nvSpPr>
        <p:spPr>
          <a:xfrm>
            <a:off x="1598334" y="1233805"/>
            <a:ext cx="733727" cy="400110"/>
          </a:xfrm>
          <a:prstGeom prst="rect">
            <a:avLst/>
          </a:prstGeom>
          <a:noFill/>
        </p:spPr>
        <p:txBody>
          <a:bodyPr wrap="none" rtlCol="0">
            <a:spAutoFit/>
          </a:bodyPr>
          <a:lstStyle/>
          <a:p>
            <a:r>
              <a:rPr lang="en-US" sz="2000" b="1" dirty="0" smtClean="0"/>
              <a:t>Plant</a:t>
            </a:r>
            <a:endParaRPr lang="en-US" sz="2000" b="1" dirty="0"/>
          </a:p>
        </p:txBody>
      </p:sp>
      <p:pic>
        <p:nvPicPr>
          <p:cNvPr id="4" name="Picture 3"/>
          <p:cNvPicPr>
            <a:picLocks noChangeAspect="1"/>
          </p:cNvPicPr>
          <p:nvPr/>
        </p:nvPicPr>
        <p:blipFill>
          <a:blip r:embed="rId3"/>
          <a:stretch>
            <a:fillRect/>
          </a:stretch>
        </p:blipFill>
        <p:spPr>
          <a:xfrm>
            <a:off x="2789261" y="755533"/>
            <a:ext cx="6613479" cy="603504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33</a:t>
            </a:fld>
            <a:endParaRPr lang="en-US" dirty="0"/>
          </a:p>
        </p:txBody>
      </p:sp>
      <p:sp>
        <p:nvSpPr>
          <p:cNvPr id="7" name="Title 3"/>
          <p:cNvSpPr>
            <a:spLocks noGrp="1"/>
          </p:cNvSpPr>
          <p:nvPr>
            <p:ph type="title"/>
          </p:nvPr>
        </p:nvSpPr>
        <p:spPr>
          <a:xfrm>
            <a:off x="609600" y="65315"/>
            <a:ext cx="10972800" cy="868362"/>
          </a:xfrm>
        </p:spPr>
        <p:txBody>
          <a:bodyPr/>
          <a:lstStyle/>
          <a:p>
            <a:r>
              <a:rPr lang="en-US" dirty="0" smtClean="0"/>
              <a:t>Example Package - Plant</a:t>
            </a:r>
            <a:endParaRPr lang="en-US" dirty="0"/>
          </a:p>
        </p:txBody>
      </p:sp>
      <p:cxnSp>
        <p:nvCxnSpPr>
          <p:cNvPr id="8" name="Straight Arrow Connector 7"/>
          <p:cNvCxnSpPr/>
          <p:nvPr/>
        </p:nvCxnSpPr>
        <p:spPr>
          <a:xfrm flipV="1">
            <a:off x="2332061" y="933677"/>
            <a:ext cx="457200" cy="4572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69192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a:bodyPr>
          <a:lstStyle/>
          <a:p>
            <a:r>
              <a:rPr lang="en-US" sz="7200" dirty="0" smtClean="0"/>
              <a:t>Questions?</a:t>
            </a:r>
            <a:endParaRPr lang="en-US" sz="7200" dirty="0"/>
          </a:p>
        </p:txBody>
      </p:sp>
      <p:sp>
        <p:nvSpPr>
          <p:cNvPr id="6" name="Content Placeholder 5"/>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815057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5804"/>
            <a:ext cx="10515600" cy="1325563"/>
          </a:xfrm>
        </p:spPr>
        <p:txBody>
          <a:bodyPr/>
          <a:lstStyle/>
          <a:p>
            <a:pPr algn="ctr"/>
            <a:r>
              <a:rPr lang="en-US" dirty="0" smtClean="0"/>
              <a:t>Outline</a:t>
            </a:r>
            <a:endParaRPr lang="en-US" dirty="0"/>
          </a:p>
        </p:txBody>
      </p:sp>
      <p:sp>
        <p:nvSpPr>
          <p:cNvPr id="3" name="Content Placeholder 2"/>
          <p:cNvSpPr>
            <a:spLocks noGrp="1"/>
          </p:cNvSpPr>
          <p:nvPr>
            <p:ph idx="1"/>
          </p:nvPr>
        </p:nvSpPr>
        <p:spPr>
          <a:xfrm>
            <a:off x="838200" y="1194449"/>
            <a:ext cx="10515600" cy="4351338"/>
          </a:xfrm>
        </p:spPr>
        <p:txBody>
          <a:bodyPr>
            <a:normAutofit fontScale="92500" lnSpcReduction="20000"/>
          </a:bodyPr>
          <a:lstStyle/>
          <a:p>
            <a:r>
              <a:rPr lang="en-US" dirty="0" smtClean="0">
                <a:solidFill>
                  <a:schemeClr val="bg1">
                    <a:lumMod val="75000"/>
                  </a:schemeClr>
                </a:solidFill>
              </a:rPr>
              <a:t>Introduction –</a:t>
            </a:r>
          </a:p>
          <a:p>
            <a:pPr lvl="1"/>
            <a:r>
              <a:rPr lang="en-US" dirty="0" smtClean="0">
                <a:solidFill>
                  <a:schemeClr val="bg1">
                    <a:lumMod val="75000"/>
                  </a:schemeClr>
                </a:solidFill>
              </a:rPr>
              <a:t>What is a biosample?</a:t>
            </a:r>
          </a:p>
          <a:p>
            <a:pPr lvl="1"/>
            <a:r>
              <a:rPr lang="en-US" dirty="0" smtClean="0">
                <a:solidFill>
                  <a:schemeClr val="bg1">
                    <a:lumMod val="75000"/>
                  </a:schemeClr>
                </a:solidFill>
              </a:rPr>
              <a:t>When is it required?</a:t>
            </a:r>
          </a:p>
          <a:p>
            <a:pPr lvl="1"/>
            <a:r>
              <a:rPr lang="en-US" dirty="0" smtClean="0">
                <a:solidFill>
                  <a:schemeClr val="bg1">
                    <a:lumMod val="75000"/>
                  </a:schemeClr>
                </a:solidFill>
              </a:rPr>
              <a:t>What should it include?</a:t>
            </a:r>
          </a:p>
          <a:p>
            <a:pPr lvl="1"/>
            <a:r>
              <a:rPr lang="en-US" dirty="0" smtClean="0">
                <a:solidFill>
                  <a:schemeClr val="bg1">
                    <a:lumMod val="75000"/>
                  </a:schemeClr>
                </a:solidFill>
              </a:rPr>
              <a:t>Packages (Sample Type)</a:t>
            </a:r>
          </a:p>
          <a:p>
            <a:r>
              <a:rPr lang="en-US" dirty="0" smtClean="0"/>
              <a:t>Submission of a single record – </a:t>
            </a:r>
            <a:r>
              <a:rPr lang="en-US" dirty="0" smtClean="0">
                <a:hlinkClick r:id="rId3"/>
              </a:rPr>
              <a:t>https://submit.ncbi.nlm.nih.gov/</a:t>
            </a:r>
            <a:endParaRPr lang="en-US" dirty="0" smtClean="0"/>
          </a:p>
          <a:p>
            <a:pPr lvl="1"/>
            <a:r>
              <a:rPr lang="en-US" dirty="0" smtClean="0"/>
              <a:t>Release date</a:t>
            </a:r>
          </a:p>
          <a:p>
            <a:pPr lvl="1"/>
            <a:r>
              <a:rPr lang="en-US" dirty="0" smtClean="0"/>
              <a:t>Attributes</a:t>
            </a:r>
          </a:p>
          <a:p>
            <a:r>
              <a:rPr lang="en-US" dirty="0" smtClean="0">
                <a:solidFill>
                  <a:schemeClr val="bg1">
                    <a:lumMod val="75000"/>
                  </a:schemeClr>
                </a:solidFill>
              </a:rPr>
              <a:t>Batch submission</a:t>
            </a:r>
          </a:p>
          <a:p>
            <a:pPr lvl="1"/>
            <a:r>
              <a:rPr lang="en-US" dirty="0" smtClean="0">
                <a:solidFill>
                  <a:schemeClr val="bg1">
                    <a:lumMod val="75000"/>
                  </a:schemeClr>
                </a:solidFill>
              </a:rPr>
              <a:t>Templates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CF642F0-C061-497F-B55D-D03A474A922D}" type="slidenum">
              <a:rPr lang="en-US" smtClean="0"/>
              <a:pPr/>
              <a:t>35</a:t>
            </a:fld>
            <a:endParaRPr lang="en-US" dirty="0"/>
          </a:p>
        </p:txBody>
      </p:sp>
    </p:spTree>
    <p:extLst>
      <p:ext uri="{BB962C8B-B14F-4D97-AF65-F5344CB8AC3E}">
        <p14:creationId xmlns:p14="http://schemas.microsoft.com/office/powerpoint/2010/main" val="23468712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657475" y="633412"/>
            <a:ext cx="6877050" cy="5591175"/>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36</a:t>
            </a:fld>
            <a:endParaRPr lang="en-US" dirty="0"/>
          </a:p>
        </p:txBody>
      </p:sp>
    </p:spTree>
    <p:extLst>
      <p:ext uri="{BB962C8B-B14F-4D97-AF65-F5344CB8AC3E}">
        <p14:creationId xmlns:p14="http://schemas.microsoft.com/office/powerpoint/2010/main" val="1898401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85800" y="133350"/>
            <a:ext cx="10820400" cy="659130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37</a:t>
            </a:fld>
            <a:endParaRPr lang="en-US" dirty="0"/>
          </a:p>
        </p:txBody>
      </p:sp>
    </p:spTree>
    <p:extLst>
      <p:ext uri="{BB962C8B-B14F-4D97-AF65-F5344CB8AC3E}">
        <p14:creationId xmlns:p14="http://schemas.microsoft.com/office/powerpoint/2010/main" val="1348621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81037" y="295275"/>
            <a:ext cx="10829925" cy="626745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38</a:t>
            </a:fld>
            <a:endParaRPr lang="en-US" dirty="0"/>
          </a:p>
        </p:txBody>
      </p:sp>
    </p:spTree>
    <p:extLst>
      <p:ext uri="{BB962C8B-B14F-4D97-AF65-F5344CB8AC3E}">
        <p14:creationId xmlns:p14="http://schemas.microsoft.com/office/powerpoint/2010/main" val="3273085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txBox="1">
            <a:spLocks/>
          </p:cNvSpPr>
          <p:nvPr/>
        </p:nvSpPr>
        <p:spPr>
          <a:xfrm>
            <a:off x="2438400" y="327025"/>
            <a:ext cx="6858000" cy="6540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Webinar Logistics - 2</a:t>
            </a:r>
            <a:endParaRPr lang="en-US" dirty="0"/>
          </a:p>
        </p:txBody>
      </p:sp>
      <p:sp>
        <p:nvSpPr>
          <p:cNvPr id="7" name="Content Placeholder 2"/>
          <p:cNvSpPr>
            <a:spLocks noGrp="1"/>
          </p:cNvSpPr>
          <p:nvPr>
            <p:ph idx="1"/>
          </p:nvPr>
        </p:nvSpPr>
        <p:spPr>
          <a:xfrm>
            <a:off x="1676401" y="981075"/>
            <a:ext cx="9067799" cy="5191125"/>
          </a:xfrm>
        </p:spPr>
        <p:txBody>
          <a:bodyPr>
            <a:noAutofit/>
          </a:bodyPr>
          <a:lstStyle/>
          <a:p>
            <a:r>
              <a:rPr lang="en-US" sz="2800" dirty="0"/>
              <a:t>Slides </a:t>
            </a:r>
            <a:r>
              <a:rPr lang="en-US" sz="2800" dirty="0" smtClean="0"/>
              <a:t>available </a:t>
            </a:r>
            <a:r>
              <a:rPr lang="en-US" sz="2800" dirty="0"/>
              <a:t>now at: </a:t>
            </a:r>
            <a:br>
              <a:rPr lang="en-US" sz="2800" dirty="0"/>
            </a:br>
            <a:r>
              <a:rPr lang="en-US" sz="1800" dirty="0"/>
              <a:t>ftp://ftp.ncbi.nlm.nih.gov/pub/education/public_webinars/2016/04Apr13_BioSample/</a:t>
            </a:r>
            <a:r>
              <a:rPr lang="en-US" sz="4800" dirty="0"/>
              <a:t/>
            </a:r>
            <a:br>
              <a:rPr lang="en-US" sz="4800" dirty="0"/>
            </a:br>
            <a:r>
              <a:rPr lang="en-US" sz="1800" dirty="0"/>
              <a:t>or </a:t>
            </a:r>
            <a:br>
              <a:rPr lang="en-US" sz="1800" dirty="0"/>
            </a:br>
            <a:r>
              <a:rPr lang="en-US" u="sng" dirty="0"/>
              <a:t>http://1.usa.gov/1RBERXx</a:t>
            </a:r>
            <a:endParaRPr lang="en-US" sz="2200" dirty="0"/>
          </a:p>
          <a:p>
            <a:r>
              <a:rPr lang="en-US" sz="2800" dirty="0"/>
              <a:t>Access closed captioning at:</a:t>
            </a:r>
          </a:p>
          <a:p>
            <a:pPr marL="400050" lvl="1" indent="0">
              <a:buNone/>
            </a:pPr>
            <a:r>
              <a:rPr lang="en-US" sz="2400" u="sng" dirty="0">
                <a:hlinkClick r:id="rId3"/>
              </a:rPr>
              <a:t>http://www.captionedtext.com</a:t>
            </a:r>
            <a:r>
              <a:rPr lang="en-US" sz="2400" dirty="0"/>
              <a:t> and enter 2914235</a:t>
            </a:r>
          </a:p>
          <a:p>
            <a:pPr marL="457200" indent="-457200"/>
            <a:r>
              <a:rPr lang="en-US" sz="2800" dirty="0"/>
              <a:t>All content, including a video recording, will be available via a link to our Webinars </a:t>
            </a:r>
            <a:r>
              <a:rPr lang="en-US" sz="2800" dirty="0" smtClean="0"/>
              <a:t>page at</a:t>
            </a:r>
            <a:r>
              <a:rPr lang="en-US" sz="2800" dirty="0"/>
              <a:t>: </a:t>
            </a:r>
            <a:r>
              <a:rPr lang="en-US" sz="2800" dirty="0">
                <a:hlinkClick r:id="rId4"/>
              </a:rPr>
              <a:t>&lt;ncbi&gt;/home/coursesandwebinars.shtml</a:t>
            </a:r>
            <a:endParaRPr lang="en-US" sz="2800" dirty="0"/>
          </a:p>
          <a:p>
            <a:pPr lvl="1"/>
            <a:r>
              <a:rPr lang="en-US" sz="2000" dirty="0"/>
              <a:t>For functional links, replace </a:t>
            </a:r>
            <a:r>
              <a:rPr lang="en-US" sz="2000" b="1" dirty="0">
                <a:solidFill>
                  <a:srgbClr val="05328D"/>
                </a:solidFill>
              </a:rPr>
              <a:t>&lt;ncbi&gt;</a:t>
            </a:r>
            <a:r>
              <a:rPr lang="en-US" sz="2000" dirty="0"/>
              <a:t> with </a:t>
            </a:r>
            <a:r>
              <a:rPr lang="en-US" sz="2000" dirty="0">
                <a:hlinkClick r:id="rId5"/>
              </a:rPr>
              <a:t>www.ncbi.nlm.nih.gov/</a:t>
            </a:r>
            <a:r>
              <a:rPr lang="en-US" sz="2000" dirty="0"/>
              <a:t> in the above link and other abbreviated links provided in the </a:t>
            </a:r>
            <a:r>
              <a:rPr lang="en-US" sz="2000" dirty="0" smtClean="0"/>
              <a:t>webinar</a:t>
            </a:r>
            <a:endParaRPr lang="en-US" sz="2400" dirty="0"/>
          </a:p>
          <a:p>
            <a:pPr marL="457200" lvl="1" indent="0">
              <a:buNone/>
            </a:pPr>
            <a:endParaRPr lang="en-US" sz="2000" dirty="0"/>
          </a:p>
          <a:p>
            <a:pPr marL="400050" lvl="1" indent="0">
              <a:buNone/>
            </a:pPr>
            <a:r>
              <a:rPr lang="en-US" sz="2400" dirty="0"/>
              <a:t> </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dirty="0">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3</a:t>
            </a:fld>
            <a:endParaRPr lang="en-US" dirty="0"/>
          </a:p>
        </p:txBody>
      </p:sp>
    </p:spTree>
    <p:extLst>
      <p:ext uri="{BB962C8B-B14F-4D97-AF65-F5344CB8AC3E}">
        <p14:creationId xmlns:p14="http://schemas.microsoft.com/office/powerpoint/2010/main" val="359937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76275" y="152400"/>
            <a:ext cx="10839450" cy="655320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39</a:t>
            </a:fld>
            <a:endParaRPr lang="en-US" dirty="0"/>
          </a:p>
        </p:txBody>
      </p:sp>
    </p:spTree>
    <p:extLst>
      <p:ext uri="{BB962C8B-B14F-4D97-AF65-F5344CB8AC3E}">
        <p14:creationId xmlns:p14="http://schemas.microsoft.com/office/powerpoint/2010/main" val="64956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24037" y="327192"/>
            <a:ext cx="7567613" cy="6049795"/>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40</a:t>
            </a:fld>
            <a:endParaRPr lang="en-US" dirty="0"/>
          </a:p>
        </p:txBody>
      </p:sp>
    </p:spTree>
    <p:extLst>
      <p:ext uri="{BB962C8B-B14F-4D97-AF65-F5344CB8AC3E}">
        <p14:creationId xmlns:p14="http://schemas.microsoft.com/office/powerpoint/2010/main" val="4215251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24037" y="327192"/>
            <a:ext cx="7567613" cy="6049795"/>
          </a:xfrm>
          <a:prstGeom prst="rect">
            <a:avLst/>
          </a:prstGeom>
        </p:spPr>
      </p:pic>
      <p:pic>
        <p:nvPicPr>
          <p:cNvPr id="3" name="Picture 2"/>
          <p:cNvPicPr>
            <a:picLocks noChangeAspect="1"/>
          </p:cNvPicPr>
          <p:nvPr/>
        </p:nvPicPr>
        <p:blipFill>
          <a:blip r:embed="rId4"/>
          <a:stretch>
            <a:fillRect/>
          </a:stretch>
        </p:blipFill>
        <p:spPr>
          <a:xfrm>
            <a:off x="1824037" y="327192"/>
            <a:ext cx="7563349" cy="6072187"/>
          </a:xfrm>
          <a:prstGeom prst="rect">
            <a:avLst/>
          </a:prstGeom>
        </p:spPr>
      </p:pic>
      <p:sp>
        <p:nvSpPr>
          <p:cNvPr id="4" name="Date Placeholder 3"/>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CF642F0-C061-497F-B55D-D03A474A922D}" type="slidenum">
              <a:rPr lang="en-US" smtClean="0"/>
              <a:pPr/>
              <a:t>41</a:t>
            </a:fld>
            <a:endParaRPr lang="en-US" dirty="0"/>
          </a:p>
        </p:txBody>
      </p:sp>
    </p:spTree>
    <p:extLst>
      <p:ext uri="{BB962C8B-B14F-4D97-AF65-F5344CB8AC3E}">
        <p14:creationId xmlns:p14="http://schemas.microsoft.com/office/powerpoint/2010/main" val="357028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085850" y="1119187"/>
            <a:ext cx="10020300" cy="4619625"/>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42</a:t>
            </a:fld>
            <a:endParaRPr lang="en-US" dirty="0"/>
          </a:p>
        </p:txBody>
      </p:sp>
    </p:spTree>
    <p:extLst>
      <p:ext uri="{BB962C8B-B14F-4D97-AF65-F5344CB8AC3E}">
        <p14:creationId xmlns:p14="http://schemas.microsoft.com/office/powerpoint/2010/main" val="3159435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6800" y="400050"/>
            <a:ext cx="10058400" cy="6057900"/>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43</a:t>
            </a:fld>
            <a:endParaRPr lang="en-US" dirty="0"/>
          </a:p>
        </p:txBody>
      </p:sp>
    </p:spTree>
    <p:extLst>
      <p:ext uri="{BB962C8B-B14F-4D97-AF65-F5344CB8AC3E}">
        <p14:creationId xmlns:p14="http://schemas.microsoft.com/office/powerpoint/2010/main" val="3238462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76325" y="219075"/>
            <a:ext cx="10039350" cy="6419850"/>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44</a:t>
            </a:fld>
            <a:endParaRPr lang="en-US" dirty="0"/>
          </a:p>
        </p:txBody>
      </p:sp>
    </p:spTree>
    <p:extLst>
      <p:ext uri="{BB962C8B-B14F-4D97-AF65-F5344CB8AC3E}">
        <p14:creationId xmlns:p14="http://schemas.microsoft.com/office/powerpoint/2010/main" val="1576409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14375" y="506165"/>
            <a:ext cx="10401300" cy="6051797"/>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45</a:t>
            </a:fld>
            <a:endParaRPr lang="en-US" dirty="0"/>
          </a:p>
        </p:txBody>
      </p:sp>
    </p:spTree>
    <p:extLst>
      <p:ext uri="{BB962C8B-B14F-4D97-AF65-F5344CB8AC3E}">
        <p14:creationId xmlns:p14="http://schemas.microsoft.com/office/powerpoint/2010/main" val="2615146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81163" y="571500"/>
            <a:ext cx="8276490" cy="5843587"/>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46</a:t>
            </a:fld>
            <a:endParaRPr lang="en-US" dirty="0"/>
          </a:p>
        </p:txBody>
      </p:sp>
    </p:spTree>
    <p:extLst>
      <p:ext uri="{BB962C8B-B14F-4D97-AF65-F5344CB8AC3E}">
        <p14:creationId xmlns:p14="http://schemas.microsoft.com/office/powerpoint/2010/main" val="2054216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066800" y="752475"/>
            <a:ext cx="10058400" cy="535305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47</a:t>
            </a:fld>
            <a:endParaRPr lang="en-US" dirty="0"/>
          </a:p>
        </p:txBody>
      </p:sp>
    </p:spTree>
    <p:extLst>
      <p:ext uri="{BB962C8B-B14F-4D97-AF65-F5344CB8AC3E}">
        <p14:creationId xmlns:p14="http://schemas.microsoft.com/office/powerpoint/2010/main" val="660573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71562" y="1404937"/>
            <a:ext cx="10048875" cy="4048125"/>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48</a:t>
            </a:fld>
            <a:endParaRPr lang="en-US" dirty="0"/>
          </a:p>
        </p:txBody>
      </p:sp>
    </p:spTree>
    <p:extLst>
      <p:ext uri="{BB962C8B-B14F-4D97-AF65-F5344CB8AC3E}">
        <p14:creationId xmlns:p14="http://schemas.microsoft.com/office/powerpoint/2010/main" val="2015670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smtClean="0"/>
              <a:t>Submitting </a:t>
            </a:r>
            <a:r>
              <a:rPr lang="en-US" sz="6000" dirty="0" err="1" smtClean="0"/>
              <a:t>BioSamples</a:t>
            </a:r>
            <a:r>
              <a:rPr lang="en-US" sz="6000" dirty="0" smtClean="0"/>
              <a:t/>
            </a:r>
            <a:br>
              <a:rPr lang="en-US" sz="6000" dirty="0" smtClean="0"/>
            </a:br>
            <a:r>
              <a:rPr lang="en-US" sz="6000" dirty="0" smtClean="0"/>
              <a:t>to NCBI</a:t>
            </a:r>
            <a:endParaRPr lang="en-US" sz="6000" dirty="0"/>
          </a:p>
        </p:txBody>
      </p:sp>
      <p:sp>
        <p:nvSpPr>
          <p:cNvPr id="3" name="Subtitle 2"/>
          <p:cNvSpPr>
            <a:spLocks noGrp="1"/>
          </p:cNvSpPr>
          <p:nvPr>
            <p:ph type="subTitle" idx="1"/>
          </p:nvPr>
        </p:nvSpPr>
        <p:spPr>
          <a:xfrm>
            <a:off x="1645920" y="3886200"/>
            <a:ext cx="8900160" cy="1752600"/>
          </a:xfrm>
        </p:spPr>
        <p:txBody>
          <a:bodyPr/>
          <a:lstStyle/>
          <a:p>
            <a:r>
              <a:rPr lang="en-US" b="1" dirty="0">
                <a:solidFill>
                  <a:schemeClr val="bg1">
                    <a:lumMod val="50000"/>
                  </a:schemeClr>
                </a:solidFill>
              </a:rPr>
              <a:t>https://submit.ncbi.nlm.nih.gov/subs/biosample/</a:t>
            </a:r>
          </a:p>
        </p:txBody>
      </p:sp>
    </p:spTree>
    <p:extLst>
      <p:ext uri="{BB962C8B-B14F-4D97-AF65-F5344CB8AC3E}">
        <p14:creationId xmlns:p14="http://schemas.microsoft.com/office/powerpoint/2010/main" val="190340425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71562" y="1366837"/>
            <a:ext cx="10048875" cy="4124325"/>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49</a:t>
            </a:fld>
            <a:endParaRPr lang="en-US" dirty="0"/>
          </a:p>
        </p:txBody>
      </p:sp>
    </p:spTree>
    <p:extLst>
      <p:ext uri="{BB962C8B-B14F-4D97-AF65-F5344CB8AC3E}">
        <p14:creationId xmlns:p14="http://schemas.microsoft.com/office/powerpoint/2010/main" val="2221655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61950" y="898811"/>
            <a:ext cx="11267376" cy="4501864"/>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50</a:t>
            </a:fld>
            <a:endParaRPr lang="en-US" dirty="0"/>
          </a:p>
        </p:txBody>
      </p:sp>
    </p:spTree>
    <p:extLst>
      <p:ext uri="{BB962C8B-B14F-4D97-AF65-F5344CB8AC3E}">
        <p14:creationId xmlns:p14="http://schemas.microsoft.com/office/powerpoint/2010/main" val="331782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361950" y="898811"/>
            <a:ext cx="10806105" cy="4501864"/>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51</a:t>
            </a:fld>
            <a:endParaRPr lang="en-US" dirty="0"/>
          </a:p>
        </p:txBody>
      </p:sp>
    </p:spTree>
    <p:extLst>
      <p:ext uri="{BB962C8B-B14F-4D97-AF65-F5344CB8AC3E}">
        <p14:creationId xmlns:p14="http://schemas.microsoft.com/office/powerpoint/2010/main" val="3302870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04950" y="557212"/>
            <a:ext cx="9182100" cy="5743575"/>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52</a:t>
            </a:fld>
            <a:endParaRPr lang="en-US" dirty="0"/>
          </a:p>
        </p:txBody>
      </p:sp>
    </p:spTree>
    <p:extLst>
      <p:ext uri="{BB962C8B-B14F-4D97-AF65-F5344CB8AC3E}">
        <p14:creationId xmlns:p14="http://schemas.microsoft.com/office/powerpoint/2010/main" val="2415428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076325" y="1404937"/>
            <a:ext cx="10039350" cy="4048125"/>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53</a:t>
            </a:fld>
            <a:endParaRPr lang="en-US" dirty="0"/>
          </a:p>
        </p:txBody>
      </p:sp>
    </p:spTree>
    <p:extLst>
      <p:ext uri="{BB962C8B-B14F-4D97-AF65-F5344CB8AC3E}">
        <p14:creationId xmlns:p14="http://schemas.microsoft.com/office/powerpoint/2010/main" val="27161212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2037" y="1400175"/>
            <a:ext cx="10067925" cy="4057650"/>
          </a:xfrm>
          <a:prstGeom prst="rect">
            <a:avLst/>
          </a:prstGeom>
        </p:spPr>
      </p:pic>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54</a:t>
            </a:fld>
            <a:endParaRPr lang="en-US" dirty="0"/>
          </a:p>
        </p:txBody>
      </p:sp>
    </p:spTree>
    <p:extLst>
      <p:ext uri="{BB962C8B-B14F-4D97-AF65-F5344CB8AC3E}">
        <p14:creationId xmlns:p14="http://schemas.microsoft.com/office/powerpoint/2010/main" val="2509497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071562" y="1190625"/>
            <a:ext cx="10048875" cy="4476750"/>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55</a:t>
            </a:fld>
            <a:endParaRPr lang="en-US" dirty="0"/>
          </a:p>
        </p:txBody>
      </p:sp>
    </p:spTree>
    <p:extLst>
      <p:ext uri="{BB962C8B-B14F-4D97-AF65-F5344CB8AC3E}">
        <p14:creationId xmlns:p14="http://schemas.microsoft.com/office/powerpoint/2010/main" val="999581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57400" y="856299"/>
            <a:ext cx="8077200" cy="5876925"/>
          </a:xfrm>
          <a:prstGeom prst="rect">
            <a:avLst/>
          </a:prstGeom>
          <a:ln>
            <a:solidFill>
              <a:schemeClr val="tx1"/>
            </a:solidFill>
          </a:ln>
        </p:spPr>
      </p:pic>
      <p:sp>
        <p:nvSpPr>
          <p:cNvPr id="5" name="Title 4"/>
          <p:cNvSpPr>
            <a:spLocks noGrp="1"/>
          </p:cNvSpPr>
          <p:nvPr>
            <p:ph type="title"/>
          </p:nvPr>
        </p:nvSpPr>
        <p:spPr/>
        <p:txBody>
          <a:bodyPr/>
          <a:lstStyle/>
          <a:p>
            <a:r>
              <a:rPr lang="en-US" dirty="0" smtClean="0"/>
              <a:t>Web Submission Overview Page</a:t>
            </a:r>
            <a:endParaRPr lang="en-US"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56</a:t>
            </a:fld>
            <a:endParaRPr lang="en-US" dirty="0"/>
          </a:p>
        </p:txBody>
      </p:sp>
    </p:spTree>
    <p:extLst>
      <p:ext uri="{BB962C8B-B14F-4D97-AF65-F5344CB8AC3E}">
        <p14:creationId xmlns:p14="http://schemas.microsoft.com/office/powerpoint/2010/main" val="402474411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433692" y="933677"/>
            <a:ext cx="7324617" cy="5924323"/>
          </a:xfrm>
          <a:prstGeom prst="rect">
            <a:avLst/>
          </a:prstGeom>
          <a:ln>
            <a:solidFill>
              <a:schemeClr val="tx1"/>
            </a:solidFill>
          </a:ln>
        </p:spPr>
      </p:pic>
      <p:sp>
        <p:nvSpPr>
          <p:cNvPr id="5" name="Title 4"/>
          <p:cNvSpPr>
            <a:spLocks noGrp="1"/>
          </p:cNvSpPr>
          <p:nvPr>
            <p:ph type="title"/>
          </p:nvPr>
        </p:nvSpPr>
        <p:spPr/>
        <p:txBody>
          <a:bodyPr/>
          <a:lstStyle/>
          <a:p>
            <a:r>
              <a:rPr lang="en-US" dirty="0" smtClean="0"/>
              <a:t>Letter Sent after Submission is Done</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57</a:t>
            </a:fld>
            <a:endParaRPr lang="en-US" dirty="0"/>
          </a:p>
        </p:txBody>
      </p:sp>
    </p:spTree>
    <p:extLst>
      <p:ext uri="{BB962C8B-B14F-4D97-AF65-F5344CB8AC3E}">
        <p14:creationId xmlns:p14="http://schemas.microsoft.com/office/powerpoint/2010/main" val="16813558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74914" y="2495006"/>
            <a:ext cx="10972800" cy="868362"/>
          </a:xfrm>
        </p:spPr>
        <p:txBody>
          <a:bodyPr>
            <a:normAutofit fontScale="90000"/>
          </a:bodyPr>
          <a:lstStyle/>
          <a:p>
            <a:r>
              <a:rPr lang="en-US" sz="7200" dirty="0" smtClean="0"/>
              <a:t>Error Messages</a:t>
            </a:r>
            <a:endParaRPr lang="en-US" sz="7200" dirty="0"/>
          </a:p>
        </p:txBody>
      </p:sp>
      <p:sp>
        <p:nvSpPr>
          <p:cNvPr id="9" name="Date Placeholder 8"/>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2" name="Slide Number Placeholder 1"/>
          <p:cNvSpPr>
            <a:spLocks noGrp="1"/>
          </p:cNvSpPr>
          <p:nvPr>
            <p:ph type="sldNum" sz="quarter" idx="12"/>
          </p:nvPr>
        </p:nvSpPr>
        <p:spPr/>
        <p:txBody>
          <a:bodyPr/>
          <a:lstStyle/>
          <a:p>
            <a:fld id="{4CF642F0-C061-497F-B55D-D03A474A922D}" type="slidenum">
              <a:rPr lang="en-US" smtClean="0"/>
              <a:pPr/>
              <a:t>58</a:t>
            </a:fld>
            <a:endParaRPr lang="en-US" dirty="0"/>
          </a:p>
        </p:txBody>
      </p:sp>
    </p:spTree>
    <p:extLst>
      <p:ext uri="{BB962C8B-B14F-4D97-AF65-F5344CB8AC3E}">
        <p14:creationId xmlns:p14="http://schemas.microsoft.com/office/powerpoint/2010/main" val="4051425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5804"/>
            <a:ext cx="10515600" cy="1325563"/>
          </a:xfrm>
        </p:spPr>
        <p:txBody>
          <a:bodyPr/>
          <a:lstStyle/>
          <a:p>
            <a:pPr algn="ctr"/>
            <a:r>
              <a:rPr lang="en-US" dirty="0" smtClean="0"/>
              <a:t>Outline</a:t>
            </a:r>
            <a:endParaRPr lang="en-US" dirty="0"/>
          </a:p>
        </p:txBody>
      </p:sp>
      <p:sp>
        <p:nvSpPr>
          <p:cNvPr id="3" name="Content Placeholder 2"/>
          <p:cNvSpPr>
            <a:spLocks noGrp="1"/>
          </p:cNvSpPr>
          <p:nvPr>
            <p:ph idx="1"/>
          </p:nvPr>
        </p:nvSpPr>
        <p:spPr>
          <a:xfrm>
            <a:off x="838200" y="1194449"/>
            <a:ext cx="10515600" cy="4351338"/>
          </a:xfrm>
        </p:spPr>
        <p:txBody>
          <a:bodyPr>
            <a:normAutofit fontScale="92500" lnSpcReduction="20000"/>
          </a:bodyPr>
          <a:lstStyle/>
          <a:p>
            <a:r>
              <a:rPr lang="en-US" dirty="0" smtClean="0"/>
              <a:t>Introduction –</a:t>
            </a:r>
          </a:p>
          <a:p>
            <a:pPr lvl="1"/>
            <a:r>
              <a:rPr lang="en-US" dirty="0" smtClean="0"/>
              <a:t>What is a biosample?</a:t>
            </a:r>
          </a:p>
          <a:p>
            <a:pPr lvl="1"/>
            <a:r>
              <a:rPr lang="en-US" dirty="0" smtClean="0"/>
              <a:t>When is it required?</a:t>
            </a:r>
          </a:p>
          <a:p>
            <a:pPr lvl="1"/>
            <a:r>
              <a:rPr lang="en-US" dirty="0" smtClean="0"/>
              <a:t>What should it include?</a:t>
            </a:r>
          </a:p>
          <a:p>
            <a:pPr lvl="1"/>
            <a:r>
              <a:rPr lang="en-US" dirty="0" smtClean="0"/>
              <a:t>Packages (Sample Type)</a:t>
            </a:r>
          </a:p>
          <a:p>
            <a:r>
              <a:rPr lang="en-US" dirty="0" smtClean="0"/>
              <a:t>Submission of a single record – demo</a:t>
            </a:r>
          </a:p>
          <a:p>
            <a:pPr lvl="1"/>
            <a:r>
              <a:rPr lang="en-US" dirty="0" smtClean="0"/>
              <a:t>Release date</a:t>
            </a:r>
          </a:p>
          <a:p>
            <a:pPr lvl="1"/>
            <a:r>
              <a:rPr lang="en-US" dirty="0" smtClean="0"/>
              <a:t>Attributes</a:t>
            </a:r>
          </a:p>
          <a:p>
            <a:r>
              <a:rPr lang="en-US" dirty="0" smtClean="0"/>
              <a:t>Batch submission</a:t>
            </a:r>
          </a:p>
          <a:p>
            <a:pPr lvl="1"/>
            <a:r>
              <a:rPr lang="en-US" dirty="0" smtClean="0"/>
              <a:t>Templates</a:t>
            </a:r>
          </a:p>
        </p:txBody>
      </p:sp>
      <p:sp>
        <p:nvSpPr>
          <p:cNvPr id="5" name="TextBox 4"/>
          <p:cNvSpPr txBox="1"/>
          <p:nvPr/>
        </p:nvSpPr>
        <p:spPr>
          <a:xfrm>
            <a:off x="838200" y="5447482"/>
            <a:ext cx="8087535" cy="646331"/>
          </a:xfrm>
          <a:prstGeom prst="rect">
            <a:avLst/>
          </a:prstGeom>
          <a:noFill/>
        </p:spPr>
        <p:txBody>
          <a:bodyPr wrap="none" rtlCol="0">
            <a:spAutoFit/>
          </a:bodyPr>
          <a:lstStyle/>
          <a:p>
            <a:r>
              <a:rPr lang="en-US" dirty="0" smtClean="0"/>
              <a:t>The introduction will use much of the same information found in the FAQ located at:</a:t>
            </a:r>
          </a:p>
          <a:p>
            <a:r>
              <a:rPr lang="en-US" dirty="0"/>
              <a:t> </a:t>
            </a:r>
            <a:r>
              <a:rPr lang="en-US" dirty="0" smtClean="0"/>
              <a:t>       </a:t>
            </a:r>
            <a:r>
              <a:rPr lang="en-US" dirty="0" smtClean="0">
                <a:hlinkClick r:id="rId3"/>
              </a:rPr>
              <a:t>http</a:t>
            </a:r>
            <a:r>
              <a:rPr lang="en-US" dirty="0">
                <a:hlinkClick r:id="rId3"/>
              </a:rPr>
              <a:t>://www.ncbi.nlm.nih.gov/biosample/docs/submission/faq</a:t>
            </a:r>
            <a:r>
              <a:rPr lang="en-US" dirty="0" smtClean="0">
                <a:hlinkClick r:id="rId3"/>
              </a:rPr>
              <a:t>/</a:t>
            </a:r>
            <a:endParaRPr lang="en-US" dirty="0"/>
          </a:p>
        </p:txBody>
      </p:sp>
      <p:sp>
        <p:nvSpPr>
          <p:cNvPr id="6" name="Date Placeholder 5"/>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5</a:t>
            </a:fld>
            <a:endParaRPr lang="en-US" dirty="0"/>
          </a:p>
        </p:txBody>
      </p:sp>
    </p:spTree>
    <p:extLst>
      <p:ext uri="{BB962C8B-B14F-4D97-AF65-F5344CB8AC3E}">
        <p14:creationId xmlns:p14="http://schemas.microsoft.com/office/powerpoint/2010/main" val="282410800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27052" y="1000124"/>
            <a:ext cx="11660147" cy="4886325"/>
          </a:xfrm>
          <a:prstGeom prst="rect">
            <a:avLst/>
          </a:prstGeom>
        </p:spPr>
      </p:pic>
      <p:sp>
        <p:nvSpPr>
          <p:cNvPr id="6" name="Title 5"/>
          <p:cNvSpPr>
            <a:spLocks noGrp="1"/>
          </p:cNvSpPr>
          <p:nvPr>
            <p:ph type="title"/>
          </p:nvPr>
        </p:nvSpPr>
        <p:spPr/>
        <p:txBody>
          <a:bodyPr/>
          <a:lstStyle/>
          <a:p>
            <a:r>
              <a:rPr lang="en-US" dirty="0" smtClean="0"/>
              <a:t>Organism Not Found</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59</a:t>
            </a:fld>
            <a:endParaRPr lang="en-US" dirty="0"/>
          </a:p>
        </p:txBody>
      </p:sp>
    </p:spTree>
    <p:extLst>
      <p:ext uri="{BB962C8B-B14F-4D97-AF65-F5344CB8AC3E}">
        <p14:creationId xmlns:p14="http://schemas.microsoft.com/office/powerpoint/2010/main" val="9898403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690688" y="969103"/>
            <a:ext cx="8810625" cy="5784585"/>
          </a:xfrm>
          <a:prstGeom prst="rect">
            <a:avLst/>
          </a:prstGeom>
        </p:spPr>
      </p:pic>
      <p:sp>
        <p:nvSpPr>
          <p:cNvPr id="5" name="Title 4"/>
          <p:cNvSpPr>
            <a:spLocks noGrp="1"/>
          </p:cNvSpPr>
          <p:nvPr>
            <p:ph type="title"/>
          </p:nvPr>
        </p:nvSpPr>
        <p:spPr/>
        <p:txBody>
          <a:bodyPr>
            <a:normAutofit fontScale="90000"/>
          </a:bodyPr>
          <a:lstStyle/>
          <a:p>
            <a:r>
              <a:rPr lang="en-US" dirty="0" smtClean="0"/>
              <a:t>Web Page Error Message – Organism Not Found</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60</a:t>
            </a:fld>
            <a:endParaRPr lang="en-US" dirty="0"/>
          </a:p>
        </p:txBody>
      </p:sp>
    </p:spTree>
    <p:extLst>
      <p:ext uri="{BB962C8B-B14F-4D97-AF65-F5344CB8AC3E}">
        <p14:creationId xmlns:p14="http://schemas.microsoft.com/office/powerpoint/2010/main" val="427125169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227052" y="1000125"/>
            <a:ext cx="11660147" cy="4911848"/>
          </a:xfrm>
          <a:prstGeom prst="rect">
            <a:avLst/>
          </a:prstGeom>
        </p:spPr>
      </p:pic>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61</a:t>
            </a:fld>
            <a:endParaRPr lang="en-US" dirty="0"/>
          </a:p>
        </p:txBody>
      </p:sp>
      <p:sp>
        <p:nvSpPr>
          <p:cNvPr id="9" name="Title 8"/>
          <p:cNvSpPr>
            <a:spLocks noGrp="1"/>
          </p:cNvSpPr>
          <p:nvPr>
            <p:ph type="title"/>
          </p:nvPr>
        </p:nvSpPr>
        <p:spPr/>
        <p:txBody>
          <a:bodyPr/>
          <a:lstStyle/>
          <a:p>
            <a:r>
              <a:rPr lang="en-US" dirty="0" smtClean="0"/>
              <a:t>Bad Date Format</a:t>
            </a:r>
            <a:endParaRPr lang="en-US" dirty="0"/>
          </a:p>
        </p:txBody>
      </p:sp>
    </p:spTree>
    <p:extLst>
      <p:ext uri="{BB962C8B-B14F-4D97-AF65-F5344CB8AC3E}">
        <p14:creationId xmlns:p14="http://schemas.microsoft.com/office/powerpoint/2010/main" val="26117842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69982" y="743087"/>
            <a:ext cx="8452037" cy="6157913"/>
          </a:xfrm>
          <a:prstGeom prst="rect">
            <a:avLst/>
          </a:prstGeom>
        </p:spPr>
      </p:pic>
      <p:sp>
        <p:nvSpPr>
          <p:cNvPr id="5" name="Title 4"/>
          <p:cNvSpPr>
            <a:spLocks noGrp="1"/>
          </p:cNvSpPr>
          <p:nvPr>
            <p:ph type="title"/>
          </p:nvPr>
        </p:nvSpPr>
        <p:spPr/>
        <p:txBody>
          <a:bodyPr/>
          <a:lstStyle/>
          <a:p>
            <a:r>
              <a:rPr lang="en-US" dirty="0" smtClean="0"/>
              <a:t>Web Page Error – Bad Date Format</a:t>
            </a:r>
            <a:endParaRPr lang="en-US"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62</a:t>
            </a:fld>
            <a:endParaRPr lang="en-US" dirty="0"/>
          </a:p>
        </p:txBody>
      </p:sp>
    </p:spTree>
    <p:extLst>
      <p:ext uri="{BB962C8B-B14F-4D97-AF65-F5344CB8AC3E}">
        <p14:creationId xmlns:p14="http://schemas.microsoft.com/office/powerpoint/2010/main" val="189716161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27052" y="1000125"/>
            <a:ext cx="11677586" cy="5076826"/>
          </a:xfrm>
          <a:prstGeom prst="rect">
            <a:avLst/>
          </a:prstGeom>
        </p:spPr>
      </p:pic>
      <p:sp>
        <p:nvSpPr>
          <p:cNvPr id="6" name="Title 5"/>
          <p:cNvSpPr>
            <a:spLocks noGrp="1"/>
          </p:cNvSpPr>
          <p:nvPr>
            <p:ph type="title"/>
          </p:nvPr>
        </p:nvSpPr>
        <p:spPr/>
        <p:txBody>
          <a:bodyPr/>
          <a:lstStyle/>
          <a:p>
            <a:r>
              <a:rPr lang="en-US" dirty="0" smtClean="0"/>
              <a:t>No Unique Information</a:t>
            </a:r>
            <a:endParaRPr lang="en-US"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CF642F0-C061-497F-B55D-D03A474A922D}" type="slidenum">
              <a:rPr lang="en-US" smtClean="0"/>
              <a:pPr/>
              <a:t>63</a:t>
            </a:fld>
            <a:endParaRPr lang="en-US" dirty="0"/>
          </a:p>
        </p:txBody>
      </p:sp>
    </p:spTree>
    <p:extLst>
      <p:ext uri="{BB962C8B-B14F-4D97-AF65-F5344CB8AC3E}">
        <p14:creationId xmlns:p14="http://schemas.microsoft.com/office/powerpoint/2010/main" val="347622979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b="26644"/>
          <a:stretch/>
        </p:blipFill>
        <p:spPr>
          <a:xfrm>
            <a:off x="691593" y="933498"/>
            <a:ext cx="10808815" cy="5780812"/>
          </a:xfrm>
          <a:prstGeom prst="rect">
            <a:avLst/>
          </a:prstGeom>
        </p:spPr>
      </p:pic>
      <p:sp>
        <p:nvSpPr>
          <p:cNvPr id="2" name="Title 1"/>
          <p:cNvSpPr>
            <a:spLocks noGrp="1"/>
          </p:cNvSpPr>
          <p:nvPr>
            <p:ph type="title"/>
          </p:nvPr>
        </p:nvSpPr>
        <p:spPr/>
        <p:txBody>
          <a:bodyPr/>
          <a:lstStyle/>
          <a:p>
            <a:r>
              <a:rPr lang="en-US" dirty="0" smtClean="0"/>
              <a:t>Web Page Error – No Unique Information</a:t>
            </a:r>
            <a:endParaRPr lang="en-US" dirty="0"/>
          </a:p>
        </p:txBody>
      </p:sp>
      <p:sp>
        <p:nvSpPr>
          <p:cNvPr id="3" name="Date Placeholder 2"/>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CF642F0-C061-497F-B55D-D03A474A922D}" type="slidenum">
              <a:rPr lang="en-US" smtClean="0"/>
              <a:pPr/>
              <a:t>64</a:t>
            </a:fld>
            <a:endParaRPr lang="en-US" dirty="0"/>
          </a:p>
        </p:txBody>
      </p:sp>
    </p:spTree>
    <p:extLst>
      <p:ext uri="{BB962C8B-B14F-4D97-AF65-F5344CB8AC3E}">
        <p14:creationId xmlns:p14="http://schemas.microsoft.com/office/powerpoint/2010/main" val="208352058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5804"/>
            <a:ext cx="10515600" cy="1325563"/>
          </a:xfrm>
        </p:spPr>
        <p:txBody>
          <a:bodyPr/>
          <a:lstStyle/>
          <a:p>
            <a:pPr algn="ctr"/>
            <a:r>
              <a:rPr lang="en-US" dirty="0" smtClean="0"/>
              <a:t>Summary</a:t>
            </a:r>
            <a:endParaRPr lang="en-US" dirty="0"/>
          </a:p>
        </p:txBody>
      </p:sp>
      <p:sp>
        <p:nvSpPr>
          <p:cNvPr id="3" name="Content Placeholder 2"/>
          <p:cNvSpPr>
            <a:spLocks noGrp="1"/>
          </p:cNvSpPr>
          <p:nvPr>
            <p:ph idx="1"/>
          </p:nvPr>
        </p:nvSpPr>
        <p:spPr>
          <a:xfrm>
            <a:off x="838200" y="1092849"/>
            <a:ext cx="10515600" cy="4432740"/>
          </a:xfrm>
        </p:spPr>
        <p:txBody>
          <a:bodyPr>
            <a:noAutofit/>
          </a:bodyPr>
          <a:lstStyle/>
          <a:p>
            <a:r>
              <a:rPr lang="en-US" sz="3600" dirty="0" smtClean="0"/>
              <a:t>Introduction </a:t>
            </a:r>
          </a:p>
          <a:p>
            <a:pPr lvl="1"/>
            <a:r>
              <a:rPr lang="en-US" sz="3200" dirty="0" smtClean="0"/>
              <a:t>What is a BioSample</a:t>
            </a:r>
          </a:p>
          <a:p>
            <a:r>
              <a:rPr lang="en-US" sz="3600" dirty="0" smtClean="0"/>
              <a:t>Submission of a single record </a:t>
            </a:r>
          </a:p>
          <a:p>
            <a:pPr lvl="1"/>
            <a:r>
              <a:rPr lang="en-US" sz="3200" dirty="0"/>
              <a:t>A</a:t>
            </a:r>
            <a:r>
              <a:rPr lang="en-US" sz="3200" dirty="0" smtClean="0"/>
              <a:t>ttributes</a:t>
            </a:r>
          </a:p>
          <a:p>
            <a:r>
              <a:rPr lang="en-US" sz="3600" dirty="0" smtClean="0"/>
              <a:t>Batch submission</a:t>
            </a:r>
          </a:p>
          <a:p>
            <a:pPr lvl="1"/>
            <a:r>
              <a:rPr lang="en-US" sz="3200" dirty="0" smtClean="0"/>
              <a:t>Templates</a:t>
            </a:r>
          </a:p>
          <a:p>
            <a:r>
              <a:rPr lang="en-US" sz="3600" dirty="0" smtClean="0"/>
              <a:t>Error Messages</a:t>
            </a:r>
          </a:p>
        </p:txBody>
      </p:sp>
      <p:sp>
        <p:nvSpPr>
          <p:cNvPr id="7" name="Date Placeholder 6"/>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65</a:t>
            </a:fld>
            <a:endParaRPr lang="en-US" dirty="0"/>
          </a:p>
        </p:txBody>
      </p:sp>
    </p:spTree>
    <p:extLst>
      <p:ext uri="{BB962C8B-B14F-4D97-AF65-F5344CB8AC3E}">
        <p14:creationId xmlns:p14="http://schemas.microsoft.com/office/powerpoint/2010/main" val="346964017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Additional Resources</a:t>
            </a:r>
            <a:endParaRPr lang="en-US" dirty="0"/>
          </a:p>
        </p:txBody>
      </p:sp>
      <p:sp>
        <p:nvSpPr>
          <p:cNvPr id="3" name="Content Placeholder 2"/>
          <p:cNvSpPr>
            <a:spLocks noGrp="1"/>
          </p:cNvSpPr>
          <p:nvPr>
            <p:ph idx="1"/>
          </p:nvPr>
        </p:nvSpPr>
        <p:spPr>
          <a:xfrm>
            <a:off x="485363" y="1238605"/>
            <a:ext cx="10969159" cy="4817739"/>
          </a:xfrm>
          <a:ln>
            <a:solidFill>
              <a:schemeClr val="tx1"/>
            </a:solidFill>
          </a:ln>
        </p:spPr>
        <p:txBody>
          <a:bodyPr>
            <a:normAutofit/>
          </a:bodyPr>
          <a:lstStyle/>
          <a:p>
            <a:r>
              <a:rPr lang="en-US" dirty="0" smtClean="0"/>
              <a:t>Videos </a:t>
            </a:r>
            <a:r>
              <a:rPr lang="en-US" dirty="0"/>
              <a:t>and Recordings </a:t>
            </a:r>
            <a:r>
              <a:rPr lang="en-US" dirty="0" smtClean="0"/>
              <a:t> </a:t>
            </a:r>
            <a:r>
              <a:rPr lang="en-US" dirty="0">
                <a:hlinkClick r:id="rId3"/>
              </a:rPr>
              <a:t>&lt;youtube&gt;/</a:t>
            </a:r>
            <a:r>
              <a:rPr lang="en-US" dirty="0" smtClean="0">
                <a:hlinkClick r:id="rId3"/>
              </a:rPr>
              <a:t>ncbinlm</a:t>
            </a:r>
            <a:endParaRPr lang="en-US" dirty="0" smtClean="0"/>
          </a:p>
          <a:p>
            <a:r>
              <a:rPr lang="en-US" dirty="0" smtClean="0"/>
              <a:t>Documentation and Help</a:t>
            </a:r>
          </a:p>
          <a:p>
            <a:pPr lvl="1"/>
            <a:r>
              <a:rPr lang="en-US" dirty="0" err="1" smtClean="0"/>
              <a:t>BioSample</a:t>
            </a:r>
            <a:r>
              <a:rPr lang="en-US" dirty="0" smtClean="0"/>
              <a:t> Help </a:t>
            </a:r>
            <a:r>
              <a:rPr lang="en-US" u="sng" dirty="0" smtClean="0">
                <a:solidFill>
                  <a:srgbClr val="0000FF"/>
                </a:solidFill>
              </a:rPr>
              <a:t>&lt;ncbi&gt;</a:t>
            </a:r>
            <a:r>
              <a:rPr lang="en-US" dirty="0" smtClean="0">
                <a:hlinkClick r:id="rId4"/>
              </a:rPr>
              <a:t>/</a:t>
            </a:r>
            <a:r>
              <a:rPr lang="en-US" dirty="0" err="1" smtClean="0">
                <a:hlinkClick r:id="rId4"/>
              </a:rPr>
              <a:t>biosample</a:t>
            </a:r>
            <a:r>
              <a:rPr lang="en-US" dirty="0" smtClean="0">
                <a:hlinkClick r:id="rId4"/>
              </a:rPr>
              <a:t>/docs/submission/</a:t>
            </a:r>
            <a:r>
              <a:rPr lang="en-US" dirty="0" err="1" smtClean="0">
                <a:hlinkClick r:id="rId4"/>
              </a:rPr>
              <a:t>faq</a:t>
            </a:r>
            <a:r>
              <a:rPr lang="en-US" dirty="0" smtClean="0">
                <a:hlinkClick r:id="rId4"/>
              </a:rPr>
              <a:t>/</a:t>
            </a:r>
            <a:endParaRPr lang="en-US" dirty="0" smtClean="0"/>
          </a:p>
          <a:p>
            <a:pPr lvl="1"/>
            <a:r>
              <a:rPr lang="en-US" dirty="0" smtClean="0"/>
              <a:t>NCBI </a:t>
            </a:r>
            <a:r>
              <a:rPr lang="en-US" dirty="0"/>
              <a:t>Factsheets </a:t>
            </a:r>
            <a:r>
              <a:rPr lang="en-US" sz="2667" dirty="0">
                <a:hlinkClick r:id="rId5" action="ppaction://hlinkfile"/>
              </a:rPr>
              <a:t>&lt;ftp&gt;/pub/factsheets/README_factsheets</a:t>
            </a:r>
            <a:endParaRPr lang="en-US" sz="2667" dirty="0"/>
          </a:p>
          <a:p>
            <a:pPr lvl="1"/>
            <a:r>
              <a:rPr lang="en-US" dirty="0" smtClean="0"/>
              <a:t>NCBI Help Desk </a:t>
            </a:r>
            <a:r>
              <a:rPr lang="en-US" dirty="0" smtClean="0">
                <a:hlinkClick r:id="rId6"/>
              </a:rPr>
              <a:t>info@ncbi.nlm.nih.gov</a:t>
            </a:r>
            <a:endParaRPr lang="en-US" dirty="0" smtClean="0"/>
          </a:p>
          <a:p>
            <a:pPr lvl="1"/>
            <a:r>
              <a:rPr lang="en-US" dirty="0" smtClean="0"/>
              <a:t>Webinars </a:t>
            </a:r>
            <a:r>
              <a:rPr lang="en-US" dirty="0" smtClean="0">
                <a:hlinkClick r:id="rId7"/>
              </a:rPr>
              <a:t>webinars@ncbi.nlm.nih.gov</a:t>
            </a:r>
            <a:endParaRPr lang="en-US" dirty="0" smtClean="0"/>
          </a:p>
          <a:p>
            <a:pPr lvl="1"/>
            <a:r>
              <a:rPr lang="en-US" dirty="0" err="1" smtClean="0"/>
              <a:t>BioSample</a:t>
            </a:r>
            <a:r>
              <a:rPr lang="en-US" smtClean="0"/>
              <a:t> </a:t>
            </a:r>
            <a:r>
              <a:rPr lang="en-US" smtClean="0">
                <a:hlinkClick r:id="rId8"/>
              </a:rPr>
              <a:t>biosamplehelp@ncbi.nlm.nih.gov</a:t>
            </a:r>
            <a:endParaRPr lang="en-US" dirty="0" smtClean="0"/>
          </a:p>
          <a:p>
            <a:pPr marL="0" indent="0">
              <a:buNone/>
            </a:pPr>
            <a:endParaRPr lang="en-US" dirty="0" smtClean="0"/>
          </a:p>
        </p:txBody>
      </p:sp>
      <p:sp>
        <p:nvSpPr>
          <p:cNvPr id="5" name="Date Placeholder 4"/>
          <p:cNvSpPr>
            <a:spLocks noGrp="1"/>
          </p:cNvSpPr>
          <p:nvPr>
            <p:ph type="dt" sz="half" idx="10"/>
          </p:nvPr>
        </p:nvSpPr>
        <p:spPr/>
        <p:txBody>
          <a:bodyPr/>
          <a:lstStyle/>
          <a:p>
            <a:pPr>
              <a:defRPr/>
            </a:pPr>
            <a:r>
              <a:rPr lang="en-US" smtClean="0"/>
              <a:t>4/13/2016</a:t>
            </a:r>
            <a:endParaRPr lang="en-US" dirty="0"/>
          </a:p>
        </p:txBody>
      </p:sp>
      <p:sp>
        <p:nvSpPr>
          <p:cNvPr id="4" name="Slide Number Placeholder 3"/>
          <p:cNvSpPr>
            <a:spLocks noGrp="1"/>
          </p:cNvSpPr>
          <p:nvPr>
            <p:ph type="sldNum" sz="quarter" idx="12"/>
          </p:nvPr>
        </p:nvSpPr>
        <p:spPr/>
        <p:txBody>
          <a:bodyPr/>
          <a:lstStyle/>
          <a:p>
            <a:fld id="{4CF642F0-C061-497F-B55D-D03A474A922D}" type="slidenum">
              <a:rPr lang="en-US" smtClean="0"/>
              <a:pPr/>
              <a:t>66</a:t>
            </a:fld>
            <a:endParaRPr lang="en-US" dirty="0"/>
          </a:p>
        </p:txBody>
      </p:sp>
    </p:spTree>
    <p:extLst>
      <p:ext uri="{BB962C8B-B14F-4D97-AF65-F5344CB8AC3E}">
        <p14:creationId xmlns:p14="http://schemas.microsoft.com/office/powerpoint/2010/main" val="290588152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74914" y="2495006"/>
            <a:ext cx="10972800" cy="868362"/>
          </a:xfrm>
        </p:spPr>
        <p:txBody>
          <a:bodyPr>
            <a:normAutofit fontScale="90000"/>
          </a:bodyPr>
          <a:lstStyle/>
          <a:p>
            <a:r>
              <a:rPr lang="en-US" sz="7200" dirty="0" smtClean="0"/>
              <a:t>Questions?</a:t>
            </a:r>
            <a:endParaRPr lang="en-US" sz="7200" dirty="0"/>
          </a:p>
        </p:txBody>
      </p:sp>
      <p:sp>
        <p:nvSpPr>
          <p:cNvPr id="9" name="Date Placeholder 8"/>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2" name="Slide Number Placeholder 1"/>
          <p:cNvSpPr>
            <a:spLocks noGrp="1"/>
          </p:cNvSpPr>
          <p:nvPr>
            <p:ph type="sldNum" sz="quarter" idx="12"/>
          </p:nvPr>
        </p:nvSpPr>
        <p:spPr/>
        <p:txBody>
          <a:bodyPr/>
          <a:lstStyle/>
          <a:p>
            <a:fld id="{4CF642F0-C061-497F-B55D-D03A474A922D}" type="slidenum">
              <a:rPr lang="en-US" smtClean="0"/>
              <a:pPr/>
              <a:t>67</a:t>
            </a:fld>
            <a:endParaRPr lang="en-US" dirty="0"/>
          </a:p>
        </p:txBody>
      </p:sp>
    </p:spTree>
    <p:extLst>
      <p:ext uri="{BB962C8B-B14F-4D97-AF65-F5344CB8AC3E}">
        <p14:creationId xmlns:p14="http://schemas.microsoft.com/office/powerpoint/2010/main" val="169982522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smtClean="0"/>
              <a:t>Submitting </a:t>
            </a:r>
            <a:r>
              <a:rPr lang="en-US" sz="6000" dirty="0" err="1" smtClean="0"/>
              <a:t>BioSamples</a:t>
            </a:r>
            <a:r>
              <a:rPr lang="en-US" sz="6000" dirty="0" smtClean="0"/>
              <a:t/>
            </a:r>
            <a:br>
              <a:rPr lang="en-US" sz="6000" dirty="0" smtClean="0"/>
            </a:br>
            <a:r>
              <a:rPr lang="en-US" sz="6000" dirty="0" smtClean="0"/>
              <a:t>to NCBI</a:t>
            </a:r>
            <a:endParaRPr lang="en-US" sz="6000" dirty="0"/>
          </a:p>
        </p:txBody>
      </p:sp>
      <p:sp>
        <p:nvSpPr>
          <p:cNvPr id="3" name="Subtitle 2"/>
          <p:cNvSpPr>
            <a:spLocks noGrp="1"/>
          </p:cNvSpPr>
          <p:nvPr>
            <p:ph type="subTitle" idx="1"/>
          </p:nvPr>
        </p:nvSpPr>
        <p:spPr>
          <a:xfrm>
            <a:off x="1645920" y="3886200"/>
            <a:ext cx="8900160" cy="1752600"/>
          </a:xfrm>
        </p:spPr>
        <p:txBody>
          <a:bodyPr/>
          <a:lstStyle/>
          <a:p>
            <a:r>
              <a:rPr lang="en-US" b="1" dirty="0">
                <a:solidFill>
                  <a:schemeClr val="bg1">
                    <a:lumMod val="50000"/>
                  </a:schemeClr>
                </a:solidFill>
              </a:rPr>
              <a:t>https://submit.ncbi.nlm.nih.gov/subs/biosample/</a:t>
            </a:r>
          </a:p>
        </p:txBody>
      </p:sp>
    </p:spTree>
    <p:extLst>
      <p:ext uri="{BB962C8B-B14F-4D97-AF65-F5344CB8AC3E}">
        <p14:creationId xmlns:p14="http://schemas.microsoft.com/office/powerpoint/2010/main" val="7850665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52773" y="1222190"/>
            <a:ext cx="10908747" cy="4031873"/>
          </a:xfrm>
          <a:prstGeom prst="rect">
            <a:avLst/>
          </a:prstGeom>
          <a:noFill/>
        </p:spPr>
        <p:txBody>
          <a:bodyPr wrap="square" rtlCol="0">
            <a:spAutoFit/>
          </a:bodyPr>
          <a:lstStyle/>
          <a:p>
            <a:r>
              <a:rPr lang="en-US" sz="3200" dirty="0" smtClean="0"/>
              <a:t>Let’s begin by considering a very simple hypothetical example.</a:t>
            </a:r>
          </a:p>
          <a:p>
            <a:endParaRPr lang="en-US" sz="3200" dirty="0" smtClean="0"/>
          </a:p>
          <a:p>
            <a:r>
              <a:rPr lang="en-US" sz="3200" dirty="0" smtClean="0"/>
              <a:t>Imagine I have a grant to </a:t>
            </a:r>
            <a:r>
              <a:rPr lang="en-US" sz="3200" dirty="0"/>
              <a:t>study </a:t>
            </a:r>
            <a:r>
              <a:rPr lang="en-US" sz="3200" dirty="0" smtClean="0"/>
              <a:t>the effects of </a:t>
            </a:r>
            <a:r>
              <a:rPr lang="en-US" sz="3200" dirty="0" err="1" smtClean="0"/>
              <a:t>arsenopyrite</a:t>
            </a:r>
            <a:r>
              <a:rPr lang="en-US" sz="3200" dirty="0" smtClean="0"/>
              <a:t>  (</a:t>
            </a:r>
            <a:r>
              <a:rPr lang="en-US" sz="3200" dirty="0" err="1" smtClean="0"/>
              <a:t>AsFeS</a:t>
            </a:r>
            <a:r>
              <a:rPr lang="en-US" sz="3200" dirty="0" smtClean="0"/>
              <a:t>) as an environmental contaminant. </a:t>
            </a:r>
          </a:p>
          <a:p>
            <a:endParaRPr lang="en-US" sz="3200" dirty="0"/>
          </a:p>
          <a:p>
            <a:r>
              <a:rPr lang="en-US" sz="3200" dirty="0" smtClean="0"/>
              <a:t>We know that </a:t>
            </a:r>
            <a:r>
              <a:rPr lang="en-US" sz="3200" dirty="0" err="1" smtClean="0"/>
              <a:t>AsFeS</a:t>
            </a:r>
            <a:r>
              <a:rPr lang="en-US" sz="3200" dirty="0" smtClean="0"/>
              <a:t> affects metabolic pathways in bacteria, so I want to characterize the effect of different concentrations on the expression of specific genes in a particular species of bacteria.</a:t>
            </a:r>
          </a:p>
        </p:txBody>
      </p:sp>
      <p:sp>
        <p:nvSpPr>
          <p:cNvPr id="3" name="Title 1"/>
          <p:cNvSpPr>
            <a:spLocks noGrp="1"/>
          </p:cNvSpPr>
          <p:nvPr>
            <p:ph type="title"/>
          </p:nvPr>
        </p:nvSpPr>
        <p:spPr>
          <a:xfrm>
            <a:off x="609600" y="133350"/>
            <a:ext cx="10972800" cy="868362"/>
          </a:xfrm>
        </p:spPr>
        <p:txBody>
          <a:bodyPr/>
          <a:lstStyle/>
          <a:p>
            <a:pPr algn="ctr"/>
            <a:r>
              <a:rPr lang="en-GB" altLang="en-US" b="1" dirty="0" smtClean="0">
                <a:solidFill>
                  <a:srgbClr val="000000"/>
                </a:solidFill>
                <a:latin typeface="Arial" panose="020B0604020202020204" pitchFamily="34" charset="0"/>
              </a:rPr>
              <a:t>What is a BioSample?</a:t>
            </a:r>
            <a:endParaRPr lang="en-US"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CF642F0-C061-497F-B55D-D03A474A922D}" type="slidenum">
              <a:rPr lang="en-US" smtClean="0"/>
              <a:pPr/>
              <a:t>6</a:t>
            </a:fld>
            <a:endParaRPr lang="en-US" dirty="0"/>
          </a:p>
        </p:txBody>
      </p:sp>
    </p:spTree>
    <p:extLst>
      <p:ext uri="{BB962C8B-B14F-4D97-AF65-F5344CB8AC3E}">
        <p14:creationId xmlns:p14="http://schemas.microsoft.com/office/powerpoint/2010/main" val="1539587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41627" y="1129629"/>
            <a:ext cx="10908747" cy="3970318"/>
          </a:xfrm>
          <a:prstGeom prst="rect">
            <a:avLst/>
          </a:prstGeom>
          <a:noFill/>
        </p:spPr>
        <p:txBody>
          <a:bodyPr wrap="square" rtlCol="0">
            <a:spAutoFit/>
          </a:bodyPr>
          <a:lstStyle/>
          <a:p>
            <a:r>
              <a:rPr lang="en-US" sz="3600" dirty="0" smtClean="0"/>
              <a:t>Organization of my study: </a:t>
            </a:r>
            <a:endParaRPr lang="en-US" sz="3600" dirty="0"/>
          </a:p>
          <a:p>
            <a:pPr marL="457200" indent="-457200">
              <a:buFont typeface="Arial" panose="020B0604020202020204" pitchFamily="34" charset="0"/>
              <a:buChar char="•"/>
            </a:pPr>
            <a:r>
              <a:rPr lang="en-US" sz="3600" dirty="0" smtClean="0"/>
              <a:t>Transcriptome project to study expression under specific arsenic conditions</a:t>
            </a:r>
            <a:endParaRPr lang="en-US" sz="3600" dirty="0"/>
          </a:p>
          <a:p>
            <a:pPr marL="457200" indent="-457200">
              <a:buFont typeface="Arial" panose="020B0604020202020204" pitchFamily="34" charset="0"/>
              <a:buChar char="•"/>
            </a:pPr>
            <a:r>
              <a:rPr lang="en-US" sz="3600" dirty="0" smtClean="0"/>
              <a:t>Method - RNA sequencing</a:t>
            </a:r>
          </a:p>
          <a:p>
            <a:pPr marL="457200" indent="-457200">
              <a:buFont typeface="Arial" panose="020B0604020202020204" pitchFamily="34" charset="0"/>
              <a:buChar char="•"/>
            </a:pPr>
            <a:r>
              <a:rPr lang="en-US" sz="3600" dirty="0" smtClean="0"/>
              <a:t>Samples</a:t>
            </a:r>
          </a:p>
          <a:p>
            <a:pPr marL="914400" lvl="1" indent="-457200">
              <a:buFont typeface="Arial" panose="020B0604020202020204" pitchFamily="34" charset="0"/>
              <a:buChar char="•"/>
            </a:pPr>
            <a:r>
              <a:rPr lang="en-US" sz="3600" dirty="0" err="1" smtClean="0"/>
              <a:t>AsFeS</a:t>
            </a:r>
            <a:r>
              <a:rPr lang="en-US" sz="3600" dirty="0" smtClean="0"/>
              <a:t> treatments</a:t>
            </a:r>
          </a:p>
          <a:p>
            <a:pPr marL="914400" lvl="1" indent="-457200">
              <a:buFont typeface="Arial" panose="020B0604020202020204" pitchFamily="34" charset="0"/>
              <a:buChar char="•"/>
            </a:pPr>
            <a:r>
              <a:rPr lang="en-US" sz="3600" dirty="0" smtClean="0"/>
              <a:t>Other information</a:t>
            </a:r>
            <a:endParaRPr lang="en-US" sz="3600" dirty="0"/>
          </a:p>
        </p:txBody>
      </p:sp>
      <p:sp>
        <p:nvSpPr>
          <p:cNvPr id="4" name="Title 3"/>
          <p:cNvSpPr>
            <a:spLocks noGrp="1"/>
          </p:cNvSpPr>
          <p:nvPr>
            <p:ph type="title"/>
          </p:nvPr>
        </p:nvSpPr>
        <p:spPr/>
        <p:txBody>
          <a:bodyPr/>
          <a:lstStyle/>
          <a:p>
            <a:r>
              <a:rPr lang="en-US" b="1" dirty="0" smtClean="0"/>
              <a:t>What Do I Know</a:t>
            </a:r>
            <a:endParaRPr lang="en-US" b="1"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7</a:t>
            </a:fld>
            <a:endParaRPr lang="en-US" dirty="0"/>
          </a:p>
        </p:txBody>
      </p:sp>
    </p:spTree>
    <p:extLst>
      <p:ext uri="{BB962C8B-B14F-4D97-AF65-F5344CB8AC3E}">
        <p14:creationId xmlns:p14="http://schemas.microsoft.com/office/powerpoint/2010/main" val="2814579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41627" y="803090"/>
            <a:ext cx="10908747" cy="4370427"/>
          </a:xfrm>
          <a:prstGeom prst="rect">
            <a:avLst/>
          </a:prstGeom>
          <a:noFill/>
        </p:spPr>
        <p:txBody>
          <a:bodyPr wrap="square" rtlCol="0">
            <a:spAutoFit/>
          </a:bodyPr>
          <a:lstStyle/>
          <a:p>
            <a:r>
              <a:rPr lang="en-US" sz="3600" dirty="0" smtClean="0"/>
              <a:t>When try to I </a:t>
            </a:r>
            <a:r>
              <a:rPr lang="en-US" sz="3600" dirty="0"/>
              <a:t>submit my sequences to NCBI, they tell me I need to submit a </a:t>
            </a:r>
            <a:r>
              <a:rPr lang="en-US" sz="3600" dirty="0" smtClean="0"/>
              <a:t>“</a:t>
            </a:r>
            <a:r>
              <a:rPr lang="en-US" sz="3600" b="1" dirty="0" smtClean="0"/>
              <a:t>BioProject</a:t>
            </a:r>
            <a:r>
              <a:rPr lang="en-US" sz="3600" dirty="0" smtClean="0"/>
              <a:t>” for the project and “</a:t>
            </a:r>
            <a:r>
              <a:rPr lang="en-US" sz="3600" b="1" dirty="0" smtClean="0"/>
              <a:t>BioSamples</a:t>
            </a:r>
            <a:r>
              <a:rPr lang="en-US" sz="3600" dirty="0" smtClean="0"/>
              <a:t>” </a:t>
            </a:r>
            <a:r>
              <a:rPr lang="en-US" sz="3600" dirty="0"/>
              <a:t>with the </a:t>
            </a:r>
            <a:r>
              <a:rPr lang="en-US" sz="3600" dirty="0" smtClean="0"/>
              <a:t>“</a:t>
            </a:r>
            <a:r>
              <a:rPr lang="en-US" sz="3600" b="1" dirty="0" smtClean="0"/>
              <a:t>sample metadata</a:t>
            </a:r>
            <a:r>
              <a:rPr lang="en-US" sz="3600" dirty="0"/>
              <a:t>” for the source material</a:t>
            </a:r>
            <a:r>
              <a:rPr lang="en-US" sz="3600" dirty="0" smtClean="0"/>
              <a:t>.</a:t>
            </a:r>
          </a:p>
          <a:p>
            <a:pPr algn="ctr"/>
            <a:endParaRPr lang="en-US" sz="4000" dirty="0" smtClean="0"/>
          </a:p>
          <a:p>
            <a:pPr algn="ctr"/>
            <a:endParaRPr lang="en-US" sz="4000" dirty="0"/>
          </a:p>
          <a:p>
            <a:pPr algn="ctr"/>
            <a:r>
              <a:rPr lang="en-US" sz="5400" b="1" dirty="0" smtClean="0"/>
              <a:t>What are those?</a:t>
            </a:r>
            <a:endParaRPr lang="en-US" sz="5400" b="1" dirty="0"/>
          </a:p>
        </p:txBody>
      </p:sp>
      <p:sp>
        <p:nvSpPr>
          <p:cNvPr id="2" name="Date Placeholder 1"/>
          <p:cNvSpPr>
            <a:spLocks noGrp="1"/>
          </p:cNvSpPr>
          <p:nvPr>
            <p:ph type="dt" sz="half" idx="10"/>
          </p:nvPr>
        </p:nvSpPr>
        <p:spPr/>
        <p:txBody>
          <a:bodyPr/>
          <a:lstStyle/>
          <a:p>
            <a:r>
              <a:rPr lang="en-US" smtClean="0">
                <a:solidFill>
                  <a:prstClr val="black">
                    <a:tint val="75000"/>
                  </a:prstClr>
                </a:solidFill>
              </a:rPr>
              <a:t>4/13/2016</a:t>
            </a:r>
            <a:endParaRPr lang="en-US">
              <a:solidFill>
                <a:prstClr val="black">
                  <a:tint val="75000"/>
                </a:prstClr>
              </a:solidFill>
            </a:endParaRPr>
          </a:p>
        </p:txBody>
      </p:sp>
      <p:sp>
        <p:nvSpPr>
          <p:cNvPr id="3" name="Slide Number Placeholder 2"/>
          <p:cNvSpPr>
            <a:spLocks noGrp="1"/>
          </p:cNvSpPr>
          <p:nvPr>
            <p:ph type="sldNum" sz="quarter" idx="12"/>
          </p:nvPr>
        </p:nvSpPr>
        <p:spPr/>
        <p:txBody>
          <a:bodyPr/>
          <a:lstStyle/>
          <a:p>
            <a:fld id="{4CF642F0-C061-497F-B55D-D03A474A922D}" type="slidenum">
              <a:rPr lang="en-US" smtClean="0"/>
              <a:pPr/>
              <a:t>8</a:t>
            </a:fld>
            <a:endParaRPr lang="en-US" dirty="0"/>
          </a:p>
        </p:txBody>
      </p:sp>
    </p:spTree>
    <p:extLst>
      <p:ext uri="{BB962C8B-B14F-4D97-AF65-F5344CB8AC3E}">
        <p14:creationId xmlns:p14="http://schemas.microsoft.com/office/powerpoint/2010/main" val="281642708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CBI_webinar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3031</TotalTime>
  <Words>4210</Words>
  <Application>Microsoft Office PowerPoint</Application>
  <PresentationFormat>Widescreen</PresentationFormat>
  <Paragraphs>869</Paragraphs>
  <Slides>69</Slides>
  <Notes>68</Notes>
  <HiddenSlides>20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69</vt:i4>
      </vt:variant>
    </vt:vector>
  </HeadingPairs>
  <TitlesOfParts>
    <vt:vector size="75" baseType="lpstr">
      <vt:lpstr>Arial</vt:lpstr>
      <vt:lpstr>Calibri</vt:lpstr>
      <vt:lpstr>Times New Roman</vt:lpstr>
      <vt:lpstr>1_Office Theme</vt:lpstr>
      <vt:lpstr>NCBI_webinars_template</vt:lpstr>
      <vt:lpstr>Image</vt:lpstr>
      <vt:lpstr>PowerPoint Presentation</vt:lpstr>
      <vt:lpstr>Submitting BioSamples to NCBI</vt:lpstr>
      <vt:lpstr>PowerPoint Presentation</vt:lpstr>
      <vt:lpstr>PowerPoint Presentation</vt:lpstr>
      <vt:lpstr>Submitting BioSamples to NCBI</vt:lpstr>
      <vt:lpstr>Outline</vt:lpstr>
      <vt:lpstr>What is a BioSample?</vt:lpstr>
      <vt:lpstr>What Do I Know</vt:lpstr>
      <vt:lpstr>PowerPoint Presentation</vt:lpstr>
      <vt:lpstr>PowerPoint Presentation</vt:lpstr>
      <vt:lpstr>PowerPoint Presentation</vt:lpstr>
      <vt:lpstr>What is a BioSample?</vt:lpstr>
      <vt:lpstr>Why is a BioSample a separate record?</vt:lpstr>
      <vt:lpstr>When is it required to submit to the BioSample database?</vt:lpstr>
      <vt:lpstr>Example BioSample record</vt:lpstr>
      <vt:lpstr>When do I need an individual BioSample?</vt:lpstr>
      <vt:lpstr>Different individuals</vt:lpstr>
      <vt:lpstr>Different tissues from the same individual</vt:lpstr>
      <vt:lpstr>Different time points for the same individual</vt:lpstr>
      <vt:lpstr>Different treatments of the same organism</vt:lpstr>
      <vt:lpstr>Multiple cultures of the same strain  do not need separate BioSamples</vt:lpstr>
      <vt:lpstr>Multiple data types from the same sample do not need separate BioSamples</vt:lpstr>
      <vt:lpstr>Technical replicates do not need separate BioSamples</vt:lpstr>
      <vt:lpstr>Metagenomes</vt:lpstr>
      <vt:lpstr>Example Metagenome</vt:lpstr>
      <vt:lpstr>Metagenome results are not separate BioSamples</vt:lpstr>
      <vt:lpstr>Exception: when you do need a separate BioSample for metagenome results</vt:lpstr>
      <vt:lpstr>Sample Types (Packages) are our next topic </vt:lpstr>
      <vt:lpstr>Sample Type  (Package)</vt:lpstr>
      <vt:lpstr>Some Packages have sub-categories</vt:lpstr>
      <vt:lpstr>Some Packages have sub-categories</vt:lpstr>
      <vt:lpstr>Attributes for a Sample Type</vt:lpstr>
      <vt:lpstr>Example Package - Pathogen</vt:lpstr>
      <vt:lpstr>Example Package - Plant</vt:lpstr>
      <vt:lpstr>Questions?</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Web Submission Overview Page</vt:lpstr>
      <vt:lpstr>Letter Sent after Submission is Done</vt:lpstr>
      <vt:lpstr>Error Messages</vt:lpstr>
      <vt:lpstr>Organism Not Found</vt:lpstr>
      <vt:lpstr>Web Page Error Message – Organism Not Found</vt:lpstr>
      <vt:lpstr>Bad Date Format</vt:lpstr>
      <vt:lpstr>Web Page Error – Bad Date Format</vt:lpstr>
      <vt:lpstr>No Unique Information</vt:lpstr>
      <vt:lpstr>Web Page Error – No Unique Information</vt:lpstr>
      <vt:lpstr>Summary</vt:lpstr>
      <vt:lpstr>Additional Resources</vt:lpstr>
      <vt:lpstr>Questions?</vt:lpstr>
      <vt:lpstr>Submitting BioSamples to NCBI</vt:lpstr>
    </vt:vector>
  </TitlesOfParts>
  <Company>NCBI-NLM-NIH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Submitting BioSamples to NCBI</dc:title>
  <dc:creator>Anderson, John (NIH/NLM/NCBI) [E]</dc:creator>
  <cp:lastModifiedBy>Maidak, Bonnie (NIH/NLM/NCBI) [E]</cp:lastModifiedBy>
  <cp:revision>151</cp:revision>
  <cp:lastPrinted>2016-04-06T18:51:14Z</cp:lastPrinted>
  <dcterms:created xsi:type="dcterms:W3CDTF">2016-04-01T12:39:34Z</dcterms:created>
  <dcterms:modified xsi:type="dcterms:W3CDTF">2016-04-13T16:37:23Z</dcterms:modified>
</cp:coreProperties>
</file>